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Meridian liquidity x₁(t) — lab seed 26101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Digital</c:v>
                </c:pt>
              </c:strCache>
            </c:strRef>
          </c:tx>
          <c:spPr>
            <a:solidFill>
              <a:srgbClr val="C8A24B"/>
            </a:solidFill>
            <a:ln w="3175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Sheet1!$A$2:$A$62</c:f>
              <c:multiLvlStrCache>
                <c:ptCount val="6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1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3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>4</c:v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>5</c:v>
                  </c:pt>
                </c:lvl>
              </c:multiLvlStrCache>
            </c:multiLvl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100</c:v>
                </c:pt>
                <c:pt idx="1">
                  <c:v>97.30303994757512</c:v>
                </c:pt>
                <c:pt idx="2">
                  <c:v>94.84444790297313</c:v>
                </c:pt>
                <c:pt idx="3">
                  <c:v>92.60931001130463</c:v>
                </c:pt>
                <c:pt idx="4">
                  <c:v>90.58353125731053</c:v>
                </c:pt>
                <c:pt idx="5">
                  <c:v>88.75379351130452</c:v>
                </c:pt>
                <c:pt idx="6">
                  <c:v>87.10751563448079</c:v>
                </c:pt>
                <c:pt idx="7">
                  <c:v>85.63281554540825</c:v>
                </c:pt>
                <c:pt idx="8">
                  <c:v>84.31847415411498</c:v>
                </c:pt>
                <c:pt idx="9">
                  <c:v>83.15390107453882</c:v>
                </c:pt>
                <c:pt idx="10">
                  <c:v>82.129102030291</c:v>
                </c:pt>
                <c:pt idx="11">
                  <c:v>81.23464787265935</c:v>
                </c:pt>
                <c:pt idx="12">
                  <c:v>80.46164513357364</c:v>
                </c:pt>
                <c:pt idx="13">
                  <c:v>79.80170803987704</c:v>
                </c:pt>
                <c:pt idx="14">
                  <c:v>79.2469319187023</c:v>
                </c:pt>
                <c:pt idx="15">
                  <c:v>78.78986792704677</c:v>
                </c:pt>
                <c:pt idx="16">
                  <c:v>78.42349904178299</c:v>
                </c:pt>
                <c:pt idx="17">
                  <c:v>78.14121724934081</c:v>
                </c:pt>
                <c:pt idx="18">
                  <c:v>77.93680187715565</c:v>
                </c:pt>
                <c:pt idx="19">
                  <c:v>77.80439901170554</c:v>
                </c:pt>
                <c:pt idx="20">
                  <c:v>77.73850195056102</c:v>
                </c:pt>
                <c:pt idx="21">
                  <c:v>77.73393263835251</c:v>
                </c:pt>
                <c:pt idx="22">
                  <c:v>77.78582403892598</c:v>
                </c:pt>
                <c:pt idx="23">
                  <c:v>77.88960339821432</c:v>
                </c:pt>
                <c:pt idx="24">
                  <c:v>78.04097635450309</c:v>
                </c:pt>
                <c:pt idx="25">
                  <c:v>78.23591185482147</c:v>
                </c:pt>
                <c:pt idx="26">
                  <c:v>78.47062783814557</c:v>
                </c:pt>
                <c:pt idx="27">
                  <c:v>78.74157764796716</c:v>
                </c:pt>
                <c:pt idx="28">
                  <c:v>79.04543713855897</c:v>
                </c:pt>
                <c:pt idx="29">
                  <c:v>79.37909244096483</c:v>
                </c:pt>
                <c:pt idx="30">
                  <c:v>79.73962835635872</c:v>
                </c:pt>
                <c:pt idx="31">
                  <c:v>80.12431734595926</c:v>
                </c:pt>
                <c:pt idx="32">
                  <c:v>80.53060908815536</c:v>
                </c:pt>
                <c:pt idx="33">
                  <c:v>80.95612057490018</c:v>
                </c:pt>
                <c:pt idx="34">
                  <c:v>81.39862672076586</c:v>
                </c:pt>
                <c:pt idx="35">
                  <c:v>81.8560514593246</c:v>
                </c:pt>
                <c:pt idx="36">
                  <c:v>82.32645930273553</c:v>
                </c:pt>
                <c:pt idx="37">
                  <c:v>82.80804734157306</c:v>
                </c:pt>
                <c:pt idx="38">
                  <c:v>83.2991376630354</c:v>
                </c:pt>
                <c:pt idx="39">
                  <c:v>83.79817016672189</c:v>
                </c:pt>
                <c:pt idx="40">
                  <c:v>84.30369575817053</c:v>
                </c:pt>
                <c:pt idx="41">
                  <c:v>84.81436990129947</c:v>
                </c:pt>
                <c:pt idx="42">
                  <c:v>85.32894651180789</c:v>
                </c:pt>
                <c:pt idx="43">
                  <c:v>85.84627217445644</c:v>
                </c:pt>
                <c:pt idx="44">
                  <c:v>86.36528066797463</c:v>
                </c:pt>
                <c:pt idx="45">
                  <c:v>86.8849877821281</c:v>
                </c:pt>
                <c:pt idx="46">
                  <c:v>87.4044864122299</c:v>
                </c:pt>
                <c:pt idx="47">
                  <c:v>87.9229419170926</c:v>
                </c:pt>
                <c:pt idx="48">
                  <c:v>88.43958772709996</c:v>
                </c:pt>
                <c:pt idx="49">
                  <c:v>88.95372118972409</c:v>
                </c:pt>
                <c:pt idx="50">
                  <c:v>89.46469964043253</c:v>
                </c:pt>
                <c:pt idx="51">
                  <c:v>89.97193668751686</c:v>
                </c:pt>
                <c:pt idx="52">
                  <c:v>90.47489869993622</c:v>
                </c:pt>
                <c:pt idx="53">
                  <c:v>90.97310148780133</c:v>
                </c:pt>
                <c:pt idx="54">
                  <c:v>91.46610716563418</c:v>
                </c:pt>
                <c:pt idx="55">
                  <c:v>91.95352118902181</c:v>
                </c:pt>
                <c:pt idx="56">
                  <c:v>92.4349895557443</c:v>
                </c:pt>
                <c:pt idx="57">
                  <c:v>92.91019616289555</c:v>
                </c:pt>
                <c:pt idx="58">
                  <c:v>93.37886031193418</c:v>
                </c:pt>
                <c:pt idx="59">
                  <c:v>93.84073435399915</c:v>
                </c:pt>
                <c:pt idx="60">
                  <c:v>94.29560146820457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Restructuring</c:v>
                </c:pt>
              </c:strCache>
            </c:strRef>
          </c:tx>
          <c:spPr>
            <a:solidFill>
              <a:srgbClr val="1B6B52"/>
            </a:solidFill>
            <a:ln w="31750" cap="flat">
              <a:solidFill>
                <a:srgbClr val="1B6B5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6B52"/>
              </a:solidFill>
              <a:ln w="9525" cap="flat">
                <a:solidFill>
                  <a:srgbClr val="1B6B5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Sheet1!$A$2:$A$62</c:f>
              <c:multiLvlStrCache>
                <c:ptCount val="6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1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3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>4</c:v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>5</c:v>
                  </c:pt>
                </c:lvl>
              </c:multiLvlStrCache>
            </c:multiLvl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100</c:v>
                </c:pt>
                <c:pt idx="1">
                  <c:v>100.09876035188667</c:v>
                </c:pt>
                <c:pt idx="2">
                  <c:v>100.19508230199715</c:v>
                </c:pt>
                <c:pt idx="3">
                  <c:v>100.28902605468579</c:v>
                </c:pt>
                <c:pt idx="4">
                  <c:v>100.38065032785616</c:v>
                </c:pt>
                <c:pt idx="5">
                  <c:v>100.47001238966162</c:v>
                </c:pt>
                <c:pt idx="6">
                  <c:v>100.55716809429977</c:v>
                </c:pt>
                <c:pt idx="7">
                  <c:v>100.64217191692317</c:v>
                </c:pt>
                <c:pt idx="8">
                  <c:v>100.72507698768807</c:v>
                </c:pt>
                <c:pt idx="9">
                  <c:v>100.80593512496249</c:v>
                </c:pt>
                <c:pt idx="10">
                  <c:v>100.88479686771439</c:v>
                </c:pt>
                <c:pt idx="11">
                  <c:v>100.96171150710012</c:v>
                </c:pt>
                <c:pt idx="12">
                  <c:v>119.03672711727313</c:v>
                </c:pt>
                <c:pt idx="13">
                  <c:v>119.10989058543171</c:v>
                </c:pt>
                <c:pt idx="14">
                  <c:v>119.18124764112514</c:v>
                </c:pt>
                <c:pt idx="15">
                  <c:v>119.25084288483612</c:v>
                </c:pt>
                <c:pt idx="16">
                  <c:v>119.31871981585745</c:v>
                </c:pt>
                <c:pt idx="17">
                  <c:v>119.38492085948062</c:v>
                </c:pt>
                <c:pt idx="18">
                  <c:v>119.44948739351291</c:v>
                </c:pt>
                <c:pt idx="19">
                  <c:v>119.51245977413991</c:v>
                </c:pt>
                <c:pt idx="20">
                  <c:v>119.57387736114947</c:v>
                </c:pt>
                <c:pt idx="21">
                  <c:v>119.63377854253274</c:v>
                </c:pt>
                <c:pt idx="22">
                  <c:v>119.69220075847805</c:v>
                </c:pt>
                <c:pt idx="23">
                  <c:v>119.74918052477217</c:v>
                </c:pt>
                <c:pt idx="24">
                  <c:v>119.8047534556239</c:v>
                </c:pt>
                <c:pt idx="25">
                  <c:v>119.85895428592404</c:v>
                </c:pt>
                <c:pt idx="26">
                  <c:v>119.91181689295594</c:v>
                </c:pt>
                <c:pt idx="27">
                  <c:v>119.9633743175698</c:v>
                </c:pt>
                <c:pt idx="28">
                  <c:v>120.01365878483436</c:v>
                </c:pt>
                <c:pt idx="29">
                  <c:v>120.06270172417855</c:v>
                </c:pt>
                <c:pt idx="30">
                  <c:v>120.11053378903594</c:v>
                </c:pt>
                <c:pt idx="31">
                  <c:v>120.15718487600414</c:v>
                </c:pt>
                <c:pt idx="32">
                  <c:v>120.20268414353112</c:v>
                </c:pt>
                <c:pt idx="33">
                  <c:v>120.2470600301402</c:v>
                </c:pt>
                <c:pt idx="34">
                  <c:v>120.2903402722051</c:v>
                </c:pt>
                <c:pt idx="35">
                  <c:v>120.33255192128597</c:v>
                </c:pt>
                <c:pt idx="36">
                  <c:v>120.37372136103761</c:v>
                </c:pt>
                <c:pt idx="37">
                  <c:v>120.41387432370003</c:v>
                </c:pt>
                <c:pt idx="38">
                  <c:v>120.453035906182</c:v>
                </c:pt>
                <c:pt idx="39">
                  <c:v>120.49123058574737</c:v>
                </c:pt>
                <c:pt idx="40">
                  <c:v>120.52848223531423</c:v>
                </c:pt>
                <c:pt idx="41">
                  <c:v>120.56481413837619</c:v>
                </c:pt>
                <c:pt idx="42">
                  <c:v>120.60024900355538</c:v>
                </c:pt>
                <c:pt idx="43">
                  <c:v>120.63480897879603</c:v>
                </c:pt>
                <c:pt idx="44">
                  <c:v>120.66851566520768</c:v>
                </c:pt>
                <c:pt idx="45">
                  <c:v>120.70139013056661</c:v>
                </c:pt>
                <c:pt idx="46">
                  <c:v>120.73345292248379</c:v>
                </c:pt>
                <c:pt idx="47">
                  <c:v>120.76472408124792</c:v>
                </c:pt>
                <c:pt idx="48">
                  <c:v>120.7952231523512</c:v>
                </c:pt>
                <c:pt idx="49">
                  <c:v>120.82496919870587</c:v>
                </c:pt>
                <c:pt idx="50">
                  <c:v>120.85398081255924</c:v>
                </c:pt>
                <c:pt idx="51">
                  <c:v>120.88227612711437</c:v>
                </c:pt>
                <c:pt idx="52">
                  <c:v>120.90987282786395</c:v>
                </c:pt>
                <c:pt idx="53">
                  <c:v>120.9367881636443</c:v>
                </c:pt>
                <c:pt idx="54">
                  <c:v>120.96303895741643</c:v>
                </c:pt>
                <c:pt idx="55">
                  <c:v>120.98864161678101</c:v>
                </c:pt>
                <c:pt idx="56">
                  <c:v>121.01361214423358</c:v>
                </c:pt>
                <c:pt idx="57">
                  <c:v>121.03796614716663</c:v>
                </c:pt>
                <c:pt idx="58">
                  <c:v>121.0617188476248</c:v>
                </c:pt>
                <c:pt idx="59">
                  <c:v>121.0848850918191</c:v>
                </c:pt>
                <c:pt idx="60">
                  <c:v>121.10747935940628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Turnaround</c:v>
                </c:pt>
              </c:strCache>
            </c:strRef>
          </c:tx>
          <c:spPr>
            <a:solidFill>
              <a:srgbClr val="8A8F8B"/>
            </a:solidFill>
            <a:ln w="3175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Sheet1!$A$2:$A$62</c:f>
              <c:multiLvlStrCache>
                <c:ptCount val="6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1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3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>4</c:v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>5</c:v>
                  </c:pt>
                </c:lvl>
              </c:multiLvlStrCache>
            </c:multiLvl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100</c:v>
                </c:pt>
                <c:pt idx="1">
                  <c:v>100.22083349367507</c:v>
                </c:pt>
                <c:pt idx="2">
                  <c:v>100.43353908202869</c:v>
                </c:pt>
                <c:pt idx="3">
                  <c:v>100.63841591734891</c:v>
                </c:pt>
                <c:pt idx="4">
                  <c:v>100.83575214144966</c:v>
                </c:pt>
                <c:pt idx="5">
                  <c:v>101.0258252909176</c:v>
                </c:pt>
                <c:pt idx="6">
                  <c:v>101.20890268744374</c:v>
                </c:pt>
                <c:pt idx="7">
                  <c:v>101.38524181378858</c:v>
                </c:pt>
                <c:pt idx="8">
                  <c:v>101.5550906759097</c:v>
                </c:pt>
                <c:pt idx="9">
                  <c:v>101.71868815176099</c:v>
                </c:pt>
                <c:pt idx="10">
                  <c:v>101.87626432725416</c:v>
                </c:pt>
                <c:pt idx="11">
                  <c:v>102.028040819855</c:v>
                </c:pt>
                <c:pt idx="12">
                  <c:v>102.17423109026936</c:v>
                </c:pt>
                <c:pt idx="13">
                  <c:v>102.31504074265757</c:v>
                </c:pt>
                <c:pt idx="14">
                  <c:v>102.45066781379911</c:v>
                </c:pt>
                <c:pt idx="15">
                  <c:v>102.58130305161447</c:v>
                </c:pt>
                <c:pt idx="16">
                  <c:v>102.70713018343584</c:v>
                </c:pt>
                <c:pt idx="17">
                  <c:v>102.82832617440401</c:v>
                </c:pt>
                <c:pt idx="18">
                  <c:v>102.94506147635471</c:v>
                </c:pt>
                <c:pt idx="19">
                  <c:v>103.05750026754457</c:v>
                </c:pt>
                <c:pt idx="20">
                  <c:v>103.16580068355391</c:v>
                </c:pt>
                <c:pt idx="21">
                  <c:v>103.27011503969096</c:v>
                </c:pt>
                <c:pt idx="22">
                  <c:v>103.3705900452103</c:v>
                </c:pt>
                <c:pt idx="23">
                  <c:v>103.467367009647</c:v>
                </c:pt>
                <c:pt idx="24">
                  <c:v>103.5605820415564</c:v>
                </c:pt>
                <c:pt idx="25">
                  <c:v>103.6503662399392</c:v>
                </c:pt>
                <c:pt idx="26">
                  <c:v>103.73684587862105</c:v>
                </c:pt>
                <c:pt idx="27">
                  <c:v>103.82014258384594</c:v>
                </c:pt>
                <c:pt idx="28">
                  <c:v>103.90037350533306</c:v>
                </c:pt>
                <c:pt idx="29">
                  <c:v>103.97765148103808</c:v>
                </c:pt>
                <c:pt idx="30">
                  <c:v>104.0520851958499</c:v>
                </c:pt>
                <c:pt idx="31">
                  <c:v>104.12377933444688</c:v>
                </c:pt>
                <c:pt idx="32">
                  <c:v>104.19283472852679</c:v>
                </c:pt>
                <c:pt idx="33">
                  <c:v>104.25934849861807</c:v>
                </c:pt>
                <c:pt idx="34">
                  <c:v>104.32341419067156</c:v>
                </c:pt>
                <c:pt idx="35">
                  <c:v>104.38512190762489</c:v>
                </c:pt>
                <c:pt idx="36">
                  <c:v>104.44455843612465</c:v>
                </c:pt>
                <c:pt idx="37">
                  <c:v>104.50180736858432</c:v>
                </c:pt>
                <c:pt idx="38">
                  <c:v>104.55694922074994</c:v>
                </c:pt>
                <c:pt idx="39">
                  <c:v>104.61006154493867</c:v>
                </c:pt>
                <c:pt idx="40">
                  <c:v>104.66121903910943</c:v>
                </c:pt>
                <c:pt idx="41">
                  <c:v>104.71049365191928</c:v>
                </c:pt>
                <c:pt idx="42">
                  <c:v>104.75795468391308</c:v>
                </c:pt>
                <c:pt idx="43">
                  <c:v>104.8036688849888</c:v>
                </c:pt>
                <c:pt idx="44">
                  <c:v>104.84770054827547</c:v>
                </c:pt>
                <c:pt idx="45">
                  <c:v>104.89011160055617</c:v>
                </c:pt>
                <c:pt idx="46">
                  <c:v>104.9309616893626</c:v>
                </c:pt>
                <c:pt idx="47">
                  <c:v>104.97030826686436</c:v>
                </c:pt>
                <c:pt idx="48">
                  <c:v>105.00820667067048</c:v>
                </c:pt>
                <c:pt idx="49">
                  <c:v>105.04471020165705</c:v>
                </c:pt>
                <c:pt idx="50">
                  <c:v>105.07987019893044</c:v>
                </c:pt>
                <c:pt idx="51">
                  <c:v>105.11373611203122</c:v>
                </c:pt>
                <c:pt idx="52">
                  <c:v>105.14635557048092</c:v>
                </c:pt>
                <c:pt idx="53">
                  <c:v>105.17777445076875</c:v>
                </c:pt>
                <c:pt idx="54">
                  <c:v>105.20803694087301</c:v>
                </c:pt>
                <c:pt idx="55">
                  <c:v>105.23718560240779</c:v>
                </c:pt>
                <c:pt idx="56">
                  <c:v>105.26526143048211</c:v>
                </c:pt>
                <c:pt idx="57">
                  <c:v>105.29230391135619</c:v>
                </c:pt>
                <c:pt idx="58">
                  <c:v>105.31835107797542</c:v>
                </c:pt>
                <c:pt idx="59">
                  <c:v>105.3434395634605</c:v>
                </c:pt>
                <c:pt idx="60">
                  <c:v>105.36760465262881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years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x₁ liquidity (index)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 to Dynamic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Corporate Transformation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 · Week 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26101 · AXIOM-01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WEEK 1 · COURSE 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problem, two volumes, fourteen weeks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594360" y="1691640"/>
            <a:ext cx="5257800" cy="3200400"/>
          </a:xfrm>
          <a:prstGeom prst="roundRect">
            <a:avLst>
              <a:gd name="adj" fmla="val 2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19202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VOLUME I · WEEKS 1–7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22128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Poses the problem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68680" y="2743200"/>
            <a:ext cx="4709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States, operators, dynamics, and the five enterprise architectures — culminating in the General Enterprise Optimization Problem (GEOP).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355080" y="1691640"/>
            <a:ext cx="5257800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29400" y="19202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VOLUME II · WEEKS 8–14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629400" y="22128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Solves it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629400" y="2743200"/>
            <a:ext cx="4709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Convex, nonlinear, dynamic, optimal-control, stochastic, robust, multi-objective, and AI-assisted solution theory.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52578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the vocabulary and the map. Rigor arrives on schedule, beginning in Chapter 5.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658368" cy="658368"/>
          </a:xfrm>
          <a:prstGeom prst="roundRect">
            <a:avLst>
              <a:gd name="adj" fmla="val 13889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6002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5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1.1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463040" y="16550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transformation question and why it demands a mathematical treatment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40080" y="2496312"/>
            <a:ext cx="658368" cy="658368"/>
          </a:xfrm>
          <a:prstGeom prst="roundRect">
            <a:avLst>
              <a:gd name="adj" fmla="val 13889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49631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5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1.2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463040" y="255117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the historical development of enterprise analysis and locate DCT within it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640080" y="3392424"/>
            <a:ext cx="658368" cy="658368"/>
          </a:xfrm>
          <a:prstGeom prst="roundRect">
            <a:avLst>
              <a:gd name="adj" fmla="val 13889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392424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5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1.3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463040" y="34472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limitations of existing frameworks (L1–L3) that DCT is built to remove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40080" y="4288536"/>
            <a:ext cx="658368" cy="658368"/>
          </a:xfrm>
          <a:prstGeom prst="roundRect">
            <a:avLst>
              <a:gd name="adj" fmla="val 13889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8853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5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1.4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463040" y="434340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Articulate the vision and scope of DCT: the enterprise as state, transformation as trajectory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40080" y="5184648"/>
            <a:ext cx="658368" cy="658368"/>
          </a:xfrm>
          <a:prstGeom prst="roundRect">
            <a:avLst>
              <a:gd name="adj" fmla="val 13889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51846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5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1.5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Navigate the two-volume series and its educational ecosystem (book · IM · website · AXIOM)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4708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84708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Transformation Question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4708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98080" y="184708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Development of Enterprise Analysis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31546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6440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828800" y="326440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 of Existing Frameworks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309360" y="31546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6440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498080" y="326440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and Scope of DCT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457200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68172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§1.5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828800" y="468172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Two-Volume Series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6309360" y="457200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68172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§1.6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498080" y="468172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DCT Educational Ecosystem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 THE TRANSFORMATION QUESTION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enterprise at a moment of decision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67665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Meridian Group</a:t>
            </a:r>
            <a:pPr indent="0" marL="0">
              <a:buNone/>
            </a:pPr>
            <a:r>
              <a:rPr lang="en-US" sz="16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an industrial-and-digital conglomerate whose board faces three options. Each would change its asset base, capabilities, cost structure, and risk. Meridian accompanies us through both volumes.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4612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3355848"/>
            <a:ext cx="640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600200" y="3355848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transformation — </a:t>
            </a:r>
            <a:pPr indent="0" marL="0">
              <a:buNone/>
            </a:pPr>
            <a:r>
              <a:rPr lang="en-US" sz="13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Redirect capital and talent to Digital Solutions — long, expensive in the middle, uncertain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40080" y="429768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4407408"/>
            <a:ext cx="640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600200" y="4407408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Restructuring — </a:t>
            </a:r>
            <a:pPr indent="0" marL="0">
              <a:buNone/>
            </a:pPr>
            <a:r>
              <a:rPr lang="en-US" sz="13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Divest half of Industrial Systems, delever — a discontinuous jump in the state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40080" y="534924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5458968"/>
            <a:ext cx="640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1600200" y="5458968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Turnaround — </a:t>
            </a:r>
            <a:pPr indent="0" marL="0">
              <a:buNone/>
            </a:pPr>
            <a:r>
              <a:rPr lang="en-US" sz="13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 the perimeter: costs, pricing, modernization — safe, and possibly a trap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 THE TRANSFORMATION QUESTION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question the boardroom cannot pose precisely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“Which transformation should we choose?” — every term is undefined: which space of alternatives? transformed from what to what? optimal by what criterion, over what horizon, under what uncertainty?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is treated as narrative rather than as an object of analysis; comparisons among transformations are comparisons among stories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Meanwhile the machinery of applied mathematics — dynamical systems, optimization, stochastic analysis, control — stands idle before one of the largest resource-allocation problems in economic life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DCT premise: the terms can be defined — and once defined, the machinery engages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 THE TRANSFORMATION QUESTION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first move: declare a state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x(t) = [ x₁, x₂, x₃, x₄, x₅, x₆, x₇, x₈ ]ᵀ  ∈  ᵋ  ⊆  ℝ⁸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40080" y="25146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26060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x₁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554480" y="26060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29000" y="25146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26060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x₂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343400" y="26060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17920" y="25146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55080" y="26060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x₃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7132320" y="26060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capability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9006840" y="25146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0" y="26060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x₄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9921240" y="26060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platform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38862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7240" y="39776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x₅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554480" y="39776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efficiency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3429000" y="38862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566160" y="39776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x₆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4343400" y="39776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ROIC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217920" y="38862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55080" y="39776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x₇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7132320" y="39776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risk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9006840" y="388620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144000" y="39776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x₈</a:t>
            </a:r>
            <a:endParaRPr lang="en-US" sz="2400" dirty="0"/>
          </a:p>
        </p:txBody>
      </p:sp>
      <p:sp>
        <p:nvSpPr>
          <p:cNvPr id="31" name="Text 29"/>
          <p:cNvSpPr/>
          <p:nvPr/>
        </p:nvSpPr>
        <p:spPr>
          <a:xfrm>
            <a:off x="9921240" y="397764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share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640080" y="54406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deliberately coarse first representation — a modeling act, not a discovery (the principles and pitfalls of choosing coordinates: Chapter 4).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 THE TRANSFORMATION QUESTION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options become three trajectories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783080"/>
            <a:ext cx="31089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board’s problem, restated:
</a:t>
            </a:r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 trajectory from the families emanating from x₀ — ultimately (Ch. 15) the solution of an optimization problem posed over trajectories.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§1.2 HISTORICAL DEVELOPMENT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enterprise analysis got here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1600200" y="2148840"/>
            <a:ext cx="2240280" cy="27432"/>
          </a:xfrm>
          <a:prstGeom prst="rect">
            <a:avLst/>
          </a:prstGeom>
          <a:solidFill>
            <a:srgbClr val="1B6B52"/>
          </a:solidFill>
          <a:ln/>
        </p:spPr>
      </p:sp>
      <p:sp>
        <p:nvSpPr>
          <p:cNvPr id="8" name="Shape 6"/>
          <p:cNvSpPr/>
          <p:nvPr/>
        </p:nvSpPr>
        <p:spPr>
          <a:xfrm>
            <a:off x="1463040" y="2011680"/>
            <a:ext cx="292608" cy="292608"/>
          </a:xfrm>
          <a:prstGeom prst="ellipse">
            <a:avLst/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4688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mgmt.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02920" y="297180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of the task — the enterprise as machinery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840480" y="2148840"/>
            <a:ext cx="2240280" cy="27432"/>
          </a:xfrm>
          <a:prstGeom prst="rect">
            <a:avLst/>
          </a:prstGeom>
          <a:solidFill>
            <a:srgbClr val="1B6B52"/>
          </a:solidFill>
          <a:ln/>
        </p:spPr>
      </p:sp>
      <p:sp>
        <p:nvSpPr>
          <p:cNvPr id="12" name="Shape 10"/>
          <p:cNvSpPr/>
          <p:nvPr/>
        </p:nvSpPr>
        <p:spPr>
          <a:xfrm>
            <a:off x="3703320" y="2011680"/>
            <a:ext cx="292608" cy="292608"/>
          </a:xfrm>
          <a:prstGeom prst="ellipse">
            <a:avLst/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2743200" y="24688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era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743200" y="297180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as a portfolio of cash flows; value as a scalar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080760" y="2148840"/>
            <a:ext cx="2240280" cy="27432"/>
          </a:xfrm>
          <a:prstGeom prst="rect">
            <a:avLst/>
          </a:prstGeom>
          <a:solidFill>
            <a:srgbClr val="1B6B52"/>
          </a:solidFill>
          <a:ln/>
        </p:spPr>
      </p:sp>
      <p:sp>
        <p:nvSpPr>
          <p:cNvPr id="16" name="Shape 14"/>
          <p:cNvSpPr/>
          <p:nvPr/>
        </p:nvSpPr>
        <p:spPr>
          <a:xfrm>
            <a:off x="5943600" y="2011680"/>
            <a:ext cx="292608" cy="292608"/>
          </a:xfrm>
          <a:prstGeom prst="ellipse">
            <a:avLst/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4983480" y="24688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Strategy era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983480" y="297180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Positioning and competitive forces; qualitative structure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321040" y="2148840"/>
            <a:ext cx="2240280" cy="27432"/>
          </a:xfrm>
          <a:prstGeom prst="rect">
            <a:avLst/>
          </a:prstGeom>
          <a:solidFill>
            <a:srgbClr val="1B6B52"/>
          </a:solidFill>
          <a:ln/>
        </p:spPr>
      </p:sp>
      <p:sp>
        <p:nvSpPr>
          <p:cNvPr id="20" name="Shape 18"/>
          <p:cNvSpPr/>
          <p:nvPr/>
        </p:nvSpPr>
        <p:spPr>
          <a:xfrm>
            <a:off x="8183880" y="2011680"/>
            <a:ext cx="292608" cy="292608"/>
          </a:xfrm>
          <a:prstGeom prst="ellipse">
            <a:avLst/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7223760" y="24688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Systems &amp; OR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7223760" y="297180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of parts — inventory, scheduling, logistics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10561320" y="2148840"/>
            <a:ext cx="914" cy="27432"/>
          </a:xfrm>
          <a:prstGeom prst="rect">
            <a:avLst/>
          </a:prstGeom>
          <a:solidFill>
            <a:srgbClr val="1B6B52"/>
          </a:solidFill>
          <a:ln/>
        </p:spPr>
      </p:sp>
      <p:sp>
        <p:nvSpPr>
          <p:cNvPr id="24" name="Shape 22"/>
          <p:cNvSpPr/>
          <p:nvPr/>
        </p:nvSpPr>
        <p:spPr>
          <a:xfrm>
            <a:off x="10424160" y="2011680"/>
            <a:ext cx="292608" cy="292608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25" name="Text 23"/>
          <p:cNvSpPr/>
          <p:nvPr/>
        </p:nvSpPr>
        <p:spPr>
          <a:xfrm>
            <a:off x="9464040" y="24688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Digital / AI era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9464040" y="297180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Data-rich, model-poor: prediction without a state-space frame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40080" y="51206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era optimizes a fragment. None poses the whole-enterprise transformation problem in a form mathematics can solve.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§1.2 HISTORICAL DEVELOPMENT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missing synthesis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78992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Dynamical systems theory matured for physics and engineering — rarely applied to the enterprise as a whole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and control solved trajectory problems in aerospace and economics — but no canonical enterprise state to steer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produced the sharpest scalar (value) — and Proposition 1.2 will show any scalar necessarily discards decisions’ raw material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DCT’s claim: the synthesis is now feasible — measurement, computation, and AI make the enterprise state observable and its optimization tractable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§1.3 LIMITATIONS OF EXISTING FRAMEWORKS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limitations, stated as L1–L3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74520"/>
            <a:ext cx="868680" cy="822960"/>
          </a:xfrm>
          <a:prstGeom prst="roundRect">
            <a:avLst>
              <a:gd name="adj" fmla="val 8889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74520"/>
            <a:ext cx="868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874520" y="178308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state  —  </a:t>
            </a:r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Frameworks describe posture and position but declare no state vector; without a state there is no trajectory, no dynamics, no control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3127248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55848"/>
            <a:ext cx="868680" cy="822960"/>
          </a:xfrm>
          <a:prstGeom prst="roundRect">
            <a:avLst>
              <a:gd name="adj" fmla="val 8889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55848"/>
            <a:ext cx="868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874520" y="3264408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dynamics  —  </a:t>
            </a:r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is narrated, not modeled: no law links today’s decisions to tomorrow’s configuration, so alternatives cannot be simulated or compared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40080" y="4608576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837176"/>
            <a:ext cx="868680" cy="822960"/>
          </a:xfrm>
          <a:prstGeom prst="roundRect">
            <a:avLst>
              <a:gd name="adj" fmla="val 8889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837176"/>
            <a:ext cx="868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874520" y="4745736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 collapse  —  </a:t>
            </a:r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condition is compressed to single numbers — value, score, rating — which provably identify distinct enterprise states (Prop. 1.2)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§1.3 · PROPOSITION 1.2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scalar can carry the enterprise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20240"/>
            <a:ext cx="10332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Insufficiency of Scalar Representation.  </a:t>
            </a:r>
            <a:pPr indent="0" marL="0">
              <a:buNone/>
            </a:pPr>
            <a:r>
              <a:rPr lang="en-US" sz="155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the state space ᵋ ⊆ ℝⁿ (n ≥ 2) contains a nonempty open set, no continuous injective map v : ᵋ → ℝ exists. Every continuous scalar metric assigns the same value to some pair of distinct enterprise states.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685800" y="3657600"/>
            <a:ext cx="107899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idea: two paths in a ball from a to b meeting only at endpoints; the intermediate value theorem forces v to repeat a value across the two paths — injectivity fails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as a conservation law for information, not a polemic against metrics: value, ROIC, composite scores are useful — and necessarily lossy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Consequence: a genuinely multidimensional theory is forced, not fashionable — Limitation L3 is mathematical, not rhetorical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 VISION AND SCOPE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two definitions everything rests 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91640"/>
            <a:ext cx="82296" cy="1481328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80136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1 — Enterprise state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48840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vector x(t) ∈ ᵋ encoding the enterprise’s decision-relevant configuration at time t: financial, human, technological, organizational, relational, strategic attributes, with declared units and measurement conventions.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383280"/>
            <a:ext cx="1088136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3383280"/>
            <a:ext cx="82296" cy="1481328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13" name="Text 11"/>
          <p:cNvSpPr/>
          <p:nvPr/>
        </p:nvSpPr>
        <p:spPr>
          <a:xfrm>
            <a:off x="841248" y="349300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2 — Enterprise transformation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41248" y="3840480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change of configuration over [t₀, t₁] — hence, under the state representation, a trajectory t ↦ x(t) through ᵋ with x(t₁) ≠ x(t₀). The trajectory, not merely its endpoints, carries the costs, risks, and irreversibilities.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modeling commitments. Chapter 4 supplies the discipline for making them well.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 VISION AND SCOPE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Proposition 1.1 — transformation is motion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5875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916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783080"/>
            <a:ext cx="10332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Transformation as State Evolution.  </a:t>
            </a:r>
            <a:pPr indent="0" marL="0">
              <a:buNone/>
            </a:pPr>
            <a:r>
              <a:rPr lang="en-US" sz="1500" i="1" dirty="0">
                <a:solidFill>
                  <a:srgbClr val="1723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Granted (i) a well-defined decision-relevant state x(t) ∈ ᵋ on [t₀, t₁] and (ii) a transformation that changes the configuration, every transformation induces a trajectory with x(t₁) ≠ x(t₀); distinct configuration histories induce distinct trajectories.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representation result: its force is exactly the force of its premises — it does not assert an encoding exists for every enterprise (that defense is Chapter 4’s)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does not assume continuity, differentiability, or any particular dynamics — those hypotheses arrive on schedule in Chapters 5 and 7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establishes: granted a state, transformation is not analogous to motion through a space — it IS motion, and the mathematics of motion applies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Example 1.1 — Digital transformation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x₄ technology and x₃ workforce capability rise by design; liquidity x₁ falls sharply before recovering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x₅ efficiency dips during dual-running of legacy and digital platforms; strategic risk x₇ rises, then falls below its initial level if the program succeeds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essential feature is invisible to endpoint comparison: two programs with identical targets x_T can differ enormously in the depth of the mid-trajectory liquidity trough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Transformations die mid-trajectory — the trough is a first-class object of analysis (lab Panel 2)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Example 1.2 — Restructuring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Divest ~half of Industrial Systems; apply proceeds to deleveraging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x₂ improves discontinuously at the transaction date; liquidity x₁ jumps; market share x₈ falls by construction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x₃ workforce capability is at risk of a more-than-proportional fall if the divested perimeter carries shared engineering — a coupling the state view forces into the open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mathematical signature is the JUMP: discrete operators (Ch. 6), jump processes (Ch. 8) — and a post-jump state from which different transformations are feasible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Example 1.3 — Turnaround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programs, pricing discipline, working-capital release, factory modernization — inside the existing perimeter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x₅ efficiency and x₆ ROIC improve steadily; liquidity improves modestly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x₄ technology and x₈ market share continue their slow decline: nothing is spent against the structural cause of the core’s erosion</a:t>
            </a:r>
            <a:endParaRPr lang="en-US" sz="15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Short-horizon, low-uncertainty, locally improving — and possibly globally inferior if it reaches a state from which the digital option has become infeasible: the option value of position (Ch. 6, 13–15)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 · THE CHAPTER’S CENTRAL IMAGE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Transformation as state evolution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 rot="-900000">
            <a:off x="5573268" y="2205990"/>
            <a:ext cx="5678424" cy="30861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6313932" y="2613355"/>
            <a:ext cx="4197096" cy="22713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900000">
            <a:off x="6992874" y="2983687"/>
            <a:ext cx="2839212" cy="153070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-900000">
            <a:off x="7610094" y="3316986"/>
            <a:ext cx="1604772" cy="864108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48472" y="368503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10" name="Shape 8"/>
          <p:cNvSpPr/>
          <p:nvPr/>
        </p:nvSpPr>
        <p:spPr>
          <a:xfrm flipV="1">
            <a:off x="2926080" y="5394960"/>
            <a:ext cx="1097280" cy="5486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4023360" y="4754880"/>
            <a:ext cx="10972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5120640" y="4297680"/>
            <a:ext cx="1097280" cy="45720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6217920" y="3977640"/>
            <a:ext cx="100584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223760" y="3794760"/>
            <a:ext cx="822960" cy="1828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8046720" y="3749040"/>
            <a:ext cx="365760" cy="457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34640" y="5852160"/>
            <a:ext cx="146304" cy="146304"/>
          </a:xfrm>
          <a:prstGeom prst="ellipse">
            <a:avLst/>
          </a:prstGeom>
          <a:solidFill>
            <a:srgbClr val="F7F4EC"/>
          </a:solidFill>
          <a:ln/>
        </p:spPr>
      </p:sp>
      <p:sp>
        <p:nvSpPr>
          <p:cNvPr id="17" name="Text 15"/>
          <p:cNvSpPr/>
          <p:nvPr/>
        </p:nvSpPr>
        <p:spPr>
          <a:xfrm>
            <a:off x="2377440" y="58978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x₀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686800" y="34747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x*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418320" y="50292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B6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J(x, u) level sets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2103120"/>
            <a:ext cx="4206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x₀, alternative programs generate alternative trajectories through the feasible region of ᵋ toward alternative terminal states.
</a:t>
            </a:r>
            <a:pPr indent="0" marL="0">
              <a:buNone/>
            </a:pPr>
            <a:r>
              <a:rPr lang="en-US" sz="155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trajectory — not merely its endpoints — carries the costs, risks, and irreversibilities of transformation.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§1.5 THE TWO-VOLUME SERIES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problem organizes everything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64792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 I · Part I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926080" y="1764792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Foundations (Ch 1–4)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764792"/>
            <a:ext cx="4480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view, mathematical language, modeling principles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587752"/>
            <a:ext cx="10881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660904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 I · Part II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926080" y="2660904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Mathematical Representation (Ch 5–8)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949440" y="2660904"/>
            <a:ext cx="4480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State, operators, deterministic and stochastic dynamics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483864"/>
            <a:ext cx="10881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557016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 I · Part III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2926080" y="3557016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Architectures (Ch 9–12)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949440" y="3557016"/>
            <a:ext cx="4480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State, capital, performance, and risk architectures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379976"/>
            <a:ext cx="10881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4453128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 I · Part IV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926080" y="4453128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Integration &amp; Transition (Ch 13–16)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949440" y="4453128"/>
            <a:ext cx="4480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UETA, its analysis, and the GEOP — the problem, posed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5276088"/>
            <a:ext cx="10881360" cy="749808"/>
          </a:xfrm>
          <a:prstGeom prst="roundRect">
            <a:avLst>
              <a:gd name="adj" fmla="val 7317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8680" y="534924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 II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926080" y="5349240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 (Ch 1–16)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5349240"/>
            <a:ext cx="4480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GEOP, solved: convex → robust → AI → digital twins → cases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§1.6 THE DCT EDUCATIONAL ECOSYSTEM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instruments, one chapter-aligned design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534924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4767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68680" y="2331720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controlling document — definitions, propositions, worked examples, exercises A–D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63640" y="1783080"/>
            <a:ext cx="534924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94767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INSTRUCTOR’S MANUAL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492240" y="2331720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maps, LOS guidance and assessment, full solutions to every exercise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749040"/>
            <a:ext cx="534924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91363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COURSE WEBSITE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4297680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pages: LOS, reading guide, exercise index, downloads — you are holding its Week 1 deck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63640" y="3749040"/>
            <a:ext cx="5349240" cy="1691640"/>
          </a:xfrm>
          <a:prstGeom prst="roundRect">
            <a:avLst>
              <a:gd name="adj" fmla="val 4324"/>
            </a:avLst>
          </a:prstGeom>
          <a:solidFill>
            <a:srgbClr val="0B3D2E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91363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LABORATORY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492240" y="4297680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computational instrument — AXIOM-01 loads Meridian at x₀ with radar and parallel-coordinate views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26101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COORDINATES OF x₀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TRAJECTORIES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MC PATHS (FAN)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DCT_V1_Ch01_Lab.ipynb — five panels: state inspector, three trajectories, phase view, seeded Monte Carlo fan, scalar-insufficiency demo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DCT_V1_Ch01_Lab.xlsx — the same deterministic core in live formulas; edit a gold input cell and the whole model recalculates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Checks tab and the notebook’s validation cell verify the two agree to 4 decimal places — the numbers agree by construction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transformation question is real, large, and — as posed in practice — mathematically undefined; DCT’s premise is that its terms can be defined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at time t is a state x(t) ∈ ᵋ; transformation is a trajectory; the board’s choice is a choice among trajectory families from x₀ (Prop. 1.1)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frameworks fail at L1 (no state), L2 (no dynamics), L3 (scalar collapse) — and L3 is a theorem, not an opinion (Prop. 1.2)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Meridian options previewed the whole series: troughs (continuous dynamics), jumps (discrete operators, jump processes), and the option value of position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ecosystem is chapter-aligned: book, IM, website, AXIOM — one design, four instruments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Meridian, in your hands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AXIOM-01 loads the Meridian Group at x₀ ∈ ℝ⁸ (eq. 1.1) with a state inspector: definitions, units, sources for each coordinate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 and parallel-coordinate views of x₀ — the two standard pictures of a high-dimensional state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1.13–1.16 (Part D) are designed to be answered with the module open</a:t>
            </a:r>
            <a:endParaRPr lang="en-US" sz="14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1.1–1.5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touchstones: state membership, transformation vs. change, why trajectories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1.6–1.8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Prop. 1.1 premises; Prop. 1.2 in ℝ²; scalar collisions constructed by hand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1.9–1.12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week’s lab extended: troughs, jumps, fans — seed 26101 throughout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1.13–1.16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enterprise’s eight coordinates; Meridian’s board memo, rewritten in state language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1.</a:t>
            </a:r>
            <a:endParaRPr lang="en-US" sz="1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 in full — §1.1 and the three worked examples carefully; skim §1.2 for the arc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 (state inspector, trajectories, phase view); confirm the validation cell prints 8×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AXIOM-01, and answer Exercise 1.13 with the state inspector in front of you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1, second session → Chapter 2): the enterprise as an open system — boundaries, hierarchy, feedback — the conceptual apparatus that makes “the enterprise is a state” defensible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4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“Granted a state representation, transformation is not merely analogous to motion through a space; it is motion through a space — and the mathematics of motion applies.”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Scope &amp; Limits, Proposition 1.1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 · seed 26101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2 — Enterprise Systems and Transformation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5544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 enterprise can be a state, it must be a system: the conceptual apparatus behind the representational move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systems, boundaries and environment, hierarchy and subsystems, feedback and adaptation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perimeter question: legal, operational, financial — which “enterprise” is the state a state of?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26102 · AXIOM-02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 · Week 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26101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2026-07-13T21:27:08Z</dcterms:created>
  <dcterms:modified xsi:type="dcterms:W3CDTF">2026-07-13T21:27:08Z</dcterms:modified>
</cp:coreProperties>
</file>