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300" b="0" i="0" u="none" strike="noStrike">
                <a:solidFill>
                  <a:srgbClr val="0B3D2E"/>
                </a:solidFill>
                <a:latin typeface="Georgia"/>
              </a:rPr>
              <a:t>Environment pull vs. state feedback — seed 26102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open loop (u = 0)</c:v>
                </c:pt>
              </c:strCache>
            </c:strRef>
          </c:tx>
          <c:spPr>
            <a:solidFill>
              <a:srgbClr val="8A8F8B"/>
            </a:solidFill>
            <a:ln w="31750" cap="flat">
              <a:solidFill>
                <a:srgbClr val="8A8F8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8A8F8B"/>
              </a:solidFill>
              <a:ln w="9525" cap="flat">
                <a:solidFill>
                  <a:srgbClr val="8A8F8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Sheet1!$A$2:$A$62</c:f>
              <c:multiLvlStrCache>
                <c:ptCount val="61"/>
                <c:lvl>
                  <c:pt idx="0">
                    <c:v>0</c:v>
                  </c:pt>
                  <c:pt idx="1">
                    <c:v/>
                  </c:pt>
                  <c:pt idx="2">
                    <c:v/>
                  </c:pt>
                  <c:pt idx="3">
                    <c:v/>
                  </c:pt>
                  <c:pt idx="4">
                    <c:v/>
                  </c:pt>
                  <c:pt idx="5">
                    <c:v/>
                  </c:pt>
                  <c:pt idx="6">
                    <c:v/>
                  </c:pt>
                  <c:pt idx="7">
                    <c:v/>
                  </c:pt>
                  <c:pt idx="8">
                    <c:v/>
                  </c:pt>
                  <c:pt idx="9">
                    <c:v/>
                  </c:pt>
                  <c:pt idx="10">
                    <c:v/>
                  </c:pt>
                  <c:pt idx="11">
                    <c:v/>
                  </c:pt>
                  <c:pt idx="12">
                    <c:v>1</c:v>
                  </c:pt>
                  <c:pt idx="13">
                    <c:v/>
                  </c:pt>
                  <c:pt idx="14">
                    <c:v/>
                  </c:pt>
                  <c:pt idx="15">
                    <c:v/>
                  </c:pt>
                  <c:pt idx="16">
                    <c:v/>
                  </c:pt>
                  <c:pt idx="17">
                    <c:v/>
                  </c:pt>
                  <c:pt idx="18">
                    <c:v/>
                  </c:pt>
                  <c:pt idx="19">
                    <c:v/>
                  </c:pt>
                  <c:pt idx="20">
                    <c:v/>
                  </c:pt>
                  <c:pt idx="21">
                    <c:v/>
                  </c:pt>
                  <c:pt idx="22">
                    <c:v/>
                  </c:pt>
                  <c:pt idx="23">
                    <c:v/>
                  </c:pt>
                  <c:pt idx="24">
                    <c:v>2</c:v>
                  </c:pt>
                  <c:pt idx="25">
                    <c:v/>
                  </c:pt>
                  <c:pt idx="26">
                    <c:v/>
                  </c:pt>
                  <c:pt idx="27">
                    <c:v/>
                  </c:pt>
                  <c:pt idx="28">
                    <c:v/>
                  </c:pt>
                  <c:pt idx="29">
                    <c:v/>
                  </c:pt>
                  <c:pt idx="30">
                    <c:v/>
                  </c:pt>
                  <c:pt idx="31">
                    <c:v/>
                  </c:pt>
                  <c:pt idx="32">
                    <c:v/>
                  </c:pt>
                  <c:pt idx="33">
                    <c:v/>
                  </c:pt>
                  <c:pt idx="34">
                    <c:v/>
                  </c:pt>
                  <c:pt idx="35">
                    <c:v/>
                  </c:pt>
                  <c:pt idx="36">
                    <c:v>3</c:v>
                  </c:pt>
                  <c:pt idx="37">
                    <c:v/>
                  </c:pt>
                  <c:pt idx="38">
                    <c:v/>
                  </c:pt>
                  <c:pt idx="39">
                    <c:v/>
                  </c:pt>
                  <c:pt idx="40">
                    <c:v/>
                  </c:pt>
                  <c:pt idx="41">
                    <c:v/>
                  </c:pt>
                  <c:pt idx="42">
                    <c:v/>
                  </c:pt>
                  <c:pt idx="43">
                    <c:v/>
                  </c:pt>
                  <c:pt idx="44">
                    <c:v/>
                  </c:pt>
                  <c:pt idx="45">
                    <c:v/>
                  </c:pt>
                  <c:pt idx="46">
                    <c:v/>
                  </c:pt>
                  <c:pt idx="47">
                    <c:v/>
                  </c:pt>
                  <c:pt idx="48">
                    <c:v>4</c:v>
                  </c:pt>
                  <c:pt idx="49">
                    <c:v/>
                  </c:pt>
                  <c:pt idx="50">
                    <c:v/>
                  </c:pt>
                  <c:pt idx="51">
                    <c:v/>
                  </c:pt>
                  <c:pt idx="52">
                    <c:v/>
                  </c:pt>
                  <c:pt idx="53">
                    <c:v/>
                  </c:pt>
                  <c:pt idx="54">
                    <c:v/>
                  </c:pt>
                  <c:pt idx="55">
                    <c:v/>
                  </c:pt>
                  <c:pt idx="56">
                    <c:v/>
                  </c:pt>
                  <c:pt idx="57">
                    <c:v/>
                  </c:pt>
                  <c:pt idx="58">
                    <c:v/>
                  </c:pt>
                  <c:pt idx="59">
                    <c:v/>
                  </c:pt>
                  <c:pt idx="60">
                    <c:v>5</c:v>
                  </c:pt>
                </c:lvl>
              </c:multiLvlStrCache>
            </c:multiLvlStr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68</c:v>
                </c:pt>
                <c:pt idx="1">
                  <c:v>67.46666666666667</c:v>
                </c:pt>
                <c:pt idx="2">
                  <c:v>66.96888888888888</c:v>
                </c:pt>
                <c:pt idx="3">
                  <c:v>66.50429629629629</c:v>
                </c:pt>
                <c:pt idx="4">
                  <c:v>66.07067654320987</c:v>
                </c:pt>
                <c:pt idx="5">
                  <c:v>65.66596477366255</c:v>
                </c:pt>
                <c:pt idx="6">
                  <c:v>65.28823378875171</c:v>
                </c:pt>
                <c:pt idx="7">
                  <c:v>64.9356848695016</c:v>
                </c:pt>
                <c:pt idx="8">
                  <c:v>64.60663921153483</c:v>
                </c:pt>
                <c:pt idx="9">
                  <c:v>64.29952993076584</c:v>
                </c:pt>
                <c:pt idx="10">
                  <c:v>64.01289460204812</c:v>
                </c:pt>
                <c:pt idx="11">
                  <c:v>63.745368295244916</c:v>
                </c:pt>
                <c:pt idx="12">
                  <c:v>63.49567707556192</c:v>
                </c:pt>
                <c:pt idx="13">
                  <c:v>63.262631937191124</c:v>
                </c:pt>
                <c:pt idx="14">
                  <c:v>63.04512314137838</c:v>
                </c:pt>
                <c:pt idx="15">
                  <c:v>62.842114931953155</c:v>
                </c:pt>
                <c:pt idx="16">
                  <c:v>62.65264060315628</c:v>
                </c:pt>
                <c:pt idx="17">
                  <c:v>62.4757978962792</c:v>
                </c:pt>
                <c:pt idx="18">
                  <c:v>62.31074470319392</c:v>
                </c:pt>
                <c:pt idx="19">
                  <c:v>62.15669505631433</c:v>
                </c:pt>
                <c:pt idx="20">
                  <c:v>62.01291538589337</c:v>
                </c:pt>
                <c:pt idx="21">
                  <c:v>61.878721026833816</c:v>
                </c:pt>
                <c:pt idx="22">
                  <c:v>61.753472958378225</c:v>
                </c:pt>
                <c:pt idx="23">
                  <c:v>61.63657476115301</c:v>
                </c:pt>
                <c:pt idx="24">
                  <c:v>61.52746977707614</c:v>
                </c:pt>
                <c:pt idx="25">
                  <c:v>61.425638458604396</c:v>
                </c:pt>
                <c:pt idx="26">
                  <c:v>61.33059589469744</c:v>
                </c:pt>
                <c:pt idx="27">
                  <c:v>61.24188950171761</c:v>
                </c:pt>
                <c:pt idx="28">
                  <c:v>61.15909686826977</c:v>
                </c:pt>
                <c:pt idx="29">
                  <c:v>61.08182374371845</c:v>
                </c:pt>
                <c:pt idx="30">
                  <c:v>61.00970216080389</c:v>
                </c:pt>
                <c:pt idx="31">
                  <c:v>60.942388683416965</c:v>
                </c:pt>
                <c:pt idx="32">
                  <c:v>60.879562771189164</c:v>
                </c:pt>
                <c:pt idx="33">
                  <c:v>60.820925253109884</c:v>
                </c:pt>
                <c:pt idx="34">
                  <c:v>60.76619690290256</c:v>
                </c:pt>
                <c:pt idx="35">
                  <c:v>60.71511710937572</c:v>
                </c:pt>
                <c:pt idx="36">
                  <c:v>60.66744263541734</c:v>
                </c:pt>
                <c:pt idx="37">
                  <c:v>60.62294645972285</c:v>
                </c:pt>
                <c:pt idx="38">
                  <c:v>60.581416695741325</c:v>
                </c:pt>
                <c:pt idx="39">
                  <c:v>60.5426555826919</c:v>
                </c:pt>
                <c:pt idx="40">
                  <c:v>60.50647854384577</c:v>
                </c:pt>
                <c:pt idx="41">
                  <c:v>60.47271330758939</c:v>
                </c:pt>
                <c:pt idx="42">
                  <c:v>60.441199087083426</c:v>
                </c:pt>
                <c:pt idx="43">
                  <c:v>60.4117858146112</c:v>
                </c:pt>
                <c:pt idx="44">
                  <c:v>60.38433342697045</c:v>
                </c:pt>
                <c:pt idx="45">
                  <c:v>60.35871119850575</c:v>
                </c:pt>
                <c:pt idx="46">
                  <c:v>60.334797118605366</c:v>
                </c:pt>
                <c:pt idx="47">
                  <c:v>60.31247731069834</c:v>
                </c:pt>
                <c:pt idx="48">
                  <c:v>60.29164548998512</c:v>
                </c:pt>
                <c:pt idx="49">
                  <c:v>60.272202457319445</c:v>
                </c:pt>
                <c:pt idx="50">
                  <c:v>60.25405562683148</c:v>
                </c:pt>
                <c:pt idx="51">
                  <c:v>60.237118585042715</c:v>
                </c:pt>
                <c:pt idx="52">
                  <c:v>60.221310679373204</c:v>
                </c:pt>
                <c:pt idx="53">
                  <c:v>60.20655663408166</c:v>
                </c:pt>
                <c:pt idx="54">
                  <c:v>60.192786191809546</c:v>
                </c:pt>
                <c:pt idx="55">
                  <c:v>60.17993377902224</c:v>
                </c:pt>
                <c:pt idx="56">
                  <c:v>60.16793819375409</c:v>
                </c:pt>
                <c:pt idx="57">
                  <c:v>60.15674231417049</c:v>
                </c:pt>
                <c:pt idx="58">
                  <c:v>60.14629282655912</c:v>
                </c:pt>
                <c:pt idx="59">
                  <c:v>60.13653997145518</c:v>
                </c:pt>
                <c:pt idx="60">
                  <c:v>60.1274373066915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feedback u = K(x* − x)</c:v>
                </c:pt>
              </c:strCache>
            </c:strRef>
          </c:tx>
          <c:spPr>
            <a:solidFill>
              <a:srgbClr val="C8A24B"/>
            </a:solidFill>
            <a:ln w="3175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Sheet1!$A$2:$A$62</c:f>
              <c:multiLvlStrCache>
                <c:ptCount val="61"/>
                <c:lvl>
                  <c:pt idx="0">
                    <c:v>0</c:v>
                  </c:pt>
                  <c:pt idx="1">
                    <c:v/>
                  </c:pt>
                  <c:pt idx="2">
                    <c:v/>
                  </c:pt>
                  <c:pt idx="3">
                    <c:v/>
                  </c:pt>
                  <c:pt idx="4">
                    <c:v/>
                  </c:pt>
                  <c:pt idx="5">
                    <c:v/>
                  </c:pt>
                  <c:pt idx="6">
                    <c:v/>
                  </c:pt>
                  <c:pt idx="7">
                    <c:v/>
                  </c:pt>
                  <c:pt idx="8">
                    <c:v/>
                  </c:pt>
                  <c:pt idx="9">
                    <c:v/>
                  </c:pt>
                  <c:pt idx="10">
                    <c:v/>
                  </c:pt>
                  <c:pt idx="11">
                    <c:v/>
                  </c:pt>
                  <c:pt idx="12">
                    <c:v>1</c:v>
                  </c:pt>
                  <c:pt idx="13">
                    <c:v/>
                  </c:pt>
                  <c:pt idx="14">
                    <c:v/>
                  </c:pt>
                  <c:pt idx="15">
                    <c:v/>
                  </c:pt>
                  <c:pt idx="16">
                    <c:v/>
                  </c:pt>
                  <c:pt idx="17">
                    <c:v/>
                  </c:pt>
                  <c:pt idx="18">
                    <c:v/>
                  </c:pt>
                  <c:pt idx="19">
                    <c:v/>
                  </c:pt>
                  <c:pt idx="20">
                    <c:v/>
                  </c:pt>
                  <c:pt idx="21">
                    <c:v/>
                  </c:pt>
                  <c:pt idx="22">
                    <c:v/>
                  </c:pt>
                  <c:pt idx="23">
                    <c:v/>
                  </c:pt>
                  <c:pt idx="24">
                    <c:v>2</c:v>
                  </c:pt>
                  <c:pt idx="25">
                    <c:v/>
                  </c:pt>
                  <c:pt idx="26">
                    <c:v/>
                  </c:pt>
                  <c:pt idx="27">
                    <c:v/>
                  </c:pt>
                  <c:pt idx="28">
                    <c:v/>
                  </c:pt>
                  <c:pt idx="29">
                    <c:v/>
                  </c:pt>
                  <c:pt idx="30">
                    <c:v/>
                  </c:pt>
                  <c:pt idx="31">
                    <c:v/>
                  </c:pt>
                  <c:pt idx="32">
                    <c:v/>
                  </c:pt>
                  <c:pt idx="33">
                    <c:v/>
                  </c:pt>
                  <c:pt idx="34">
                    <c:v/>
                  </c:pt>
                  <c:pt idx="35">
                    <c:v/>
                  </c:pt>
                  <c:pt idx="36">
                    <c:v>3</c:v>
                  </c:pt>
                  <c:pt idx="37">
                    <c:v/>
                  </c:pt>
                  <c:pt idx="38">
                    <c:v/>
                  </c:pt>
                  <c:pt idx="39">
                    <c:v/>
                  </c:pt>
                  <c:pt idx="40">
                    <c:v/>
                  </c:pt>
                  <c:pt idx="41">
                    <c:v/>
                  </c:pt>
                  <c:pt idx="42">
                    <c:v/>
                  </c:pt>
                  <c:pt idx="43">
                    <c:v/>
                  </c:pt>
                  <c:pt idx="44">
                    <c:v/>
                  </c:pt>
                  <c:pt idx="45">
                    <c:v/>
                  </c:pt>
                  <c:pt idx="46">
                    <c:v/>
                  </c:pt>
                  <c:pt idx="47">
                    <c:v/>
                  </c:pt>
                  <c:pt idx="48">
                    <c:v>4</c:v>
                  </c:pt>
                  <c:pt idx="49">
                    <c:v/>
                  </c:pt>
                  <c:pt idx="50">
                    <c:v/>
                  </c:pt>
                  <c:pt idx="51">
                    <c:v/>
                  </c:pt>
                  <c:pt idx="52">
                    <c:v/>
                  </c:pt>
                  <c:pt idx="53">
                    <c:v/>
                  </c:pt>
                  <c:pt idx="54">
                    <c:v/>
                  </c:pt>
                  <c:pt idx="55">
                    <c:v/>
                  </c:pt>
                  <c:pt idx="56">
                    <c:v/>
                  </c:pt>
                  <c:pt idx="57">
                    <c:v/>
                  </c:pt>
                  <c:pt idx="58">
                    <c:v/>
                  </c:pt>
                  <c:pt idx="59">
                    <c:v/>
                  </c:pt>
                  <c:pt idx="60">
                    <c:v>5</c:v>
                  </c:pt>
                </c:lvl>
              </c:multiLvlStrCache>
            </c:multiLvlStr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68</c:v>
                </c:pt>
                <c:pt idx="1">
                  <c:v>67.93333333333334</c:v>
                </c:pt>
                <c:pt idx="2">
                  <c:v>67.87555555555556</c:v>
                </c:pt>
                <c:pt idx="3">
                  <c:v>67.82548148148149</c:v>
                </c:pt>
                <c:pt idx="4">
                  <c:v>67.78208395061729</c:v>
                </c:pt>
                <c:pt idx="5">
                  <c:v>67.74447275720165</c:v>
                </c:pt>
                <c:pt idx="6">
                  <c:v>67.71187638957477</c:v>
                </c:pt>
                <c:pt idx="7">
                  <c:v>67.68362620429814</c:v>
                </c:pt>
                <c:pt idx="8">
                  <c:v>67.65914271039172</c:v>
                </c:pt>
                <c:pt idx="9">
                  <c:v>67.63792368233949</c:v>
                </c:pt>
                <c:pt idx="10">
                  <c:v>67.61953385802755</c:v>
                </c:pt>
                <c:pt idx="11">
                  <c:v>67.60359601029054</c:v>
                </c:pt>
                <c:pt idx="12">
                  <c:v>67.58978320891848</c:v>
                </c:pt>
                <c:pt idx="13">
                  <c:v>67.57781211439601</c:v>
                </c:pt>
                <c:pt idx="14">
                  <c:v>67.56743716580988</c:v>
                </c:pt>
                <c:pt idx="15">
                  <c:v>67.5584455437019</c:v>
                </c:pt>
                <c:pt idx="16">
                  <c:v>67.55065280454164</c:v>
                </c:pt>
                <c:pt idx="17">
                  <c:v>67.54389909726942</c:v>
                </c:pt>
                <c:pt idx="18">
                  <c:v>67.53804588430016</c:v>
                </c:pt>
                <c:pt idx="19">
                  <c:v>67.5329730997268</c:v>
                </c:pt>
                <c:pt idx="20">
                  <c:v>67.5285766864299</c:v>
                </c:pt>
                <c:pt idx="21">
                  <c:v>67.52476646157258</c:v>
                </c:pt>
                <c:pt idx="22">
                  <c:v>67.52146426669624</c:v>
                </c:pt>
                <c:pt idx="23">
                  <c:v>67.51860236447007</c:v>
                </c:pt>
                <c:pt idx="24">
                  <c:v>67.5161220492074</c:v>
                </c:pt>
                <c:pt idx="25">
                  <c:v>67.5139724426464</c:v>
                </c:pt>
                <c:pt idx="26">
                  <c:v>67.51210945029355</c:v>
                </c:pt>
                <c:pt idx="27">
                  <c:v>67.51049485692107</c:v>
                </c:pt>
                <c:pt idx="28">
                  <c:v>67.50909554266492</c:v>
                </c:pt>
                <c:pt idx="29">
                  <c:v>67.50788280364293</c:v>
                </c:pt>
                <c:pt idx="30">
                  <c:v>67.50683176315721</c:v>
                </c:pt>
                <c:pt idx="31">
                  <c:v>67.50592086140291</c:v>
                </c:pt>
                <c:pt idx="32">
                  <c:v>67.50513141321586</c:v>
                </c:pt>
                <c:pt idx="33">
                  <c:v>67.50444722478709</c:v>
                </c:pt>
                <c:pt idx="34">
                  <c:v>67.50385426148215</c:v>
                </c:pt>
                <c:pt idx="35">
                  <c:v>67.5033403599512</c:v>
                </c:pt>
                <c:pt idx="36">
                  <c:v>67.50289497862437</c:v>
                </c:pt>
                <c:pt idx="37">
                  <c:v>67.50250898147445</c:v>
                </c:pt>
                <c:pt idx="38">
                  <c:v>67.5021744506112</c:v>
                </c:pt>
                <c:pt idx="39">
                  <c:v>67.50188452386304</c:v>
                </c:pt>
                <c:pt idx="40">
                  <c:v>67.50163325401464</c:v>
                </c:pt>
                <c:pt idx="41">
                  <c:v>67.50141548681269</c:v>
                </c:pt>
                <c:pt idx="42">
                  <c:v>67.50122675523767</c:v>
                </c:pt>
                <c:pt idx="43">
                  <c:v>67.50106318787265</c:v>
                </c:pt>
                <c:pt idx="44">
                  <c:v>67.50092142948962</c:v>
                </c:pt>
                <c:pt idx="45">
                  <c:v>67.50079857222434</c:v>
                </c:pt>
                <c:pt idx="46">
                  <c:v>67.50069209592776</c:v>
                </c:pt>
                <c:pt idx="47">
                  <c:v>67.50059981647073</c:v>
                </c:pt>
                <c:pt idx="48">
                  <c:v>67.5005198409413</c:v>
                </c:pt>
                <c:pt idx="49">
                  <c:v>67.50045052881579</c:v>
                </c:pt>
                <c:pt idx="50">
                  <c:v>67.50039045830702</c:v>
                </c:pt>
                <c:pt idx="51">
                  <c:v>67.50033839719941</c:v>
                </c:pt>
                <c:pt idx="52">
                  <c:v>67.50029327757282</c:v>
                </c:pt>
                <c:pt idx="53">
                  <c:v>67.50025417389645</c:v>
                </c:pt>
                <c:pt idx="54">
                  <c:v>67.50022028404359</c:v>
                </c:pt>
                <c:pt idx="55">
                  <c:v>67.50019091283778</c:v>
                </c:pt>
                <c:pt idx="56">
                  <c:v>67.50016545779275</c:v>
                </c:pt>
                <c:pt idx="57">
                  <c:v>67.50014339675371</c:v>
                </c:pt>
                <c:pt idx="58">
                  <c:v>67.50012427718656</c:v>
                </c:pt>
                <c:pt idx="59">
                  <c:v>67.50010770689502</c:v>
                </c:pt>
                <c:pt idx="60">
                  <c:v>67.50009334597569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years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x₅ operational efficiency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091172" y="2251710"/>
            <a:ext cx="4837176" cy="26289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7722108" y="2598725"/>
            <a:ext cx="3575304" cy="19348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300466" y="2914193"/>
            <a:ext cx="2418588" cy="1303934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8826246" y="3198114"/>
            <a:ext cx="1367028" cy="73609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45752" y="35021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Shape 6"/>
          <p:cNvSpPr/>
          <p:nvPr/>
        </p:nvSpPr>
        <p:spPr>
          <a:xfrm flipV="1">
            <a:off x="6949440" y="5120640"/>
            <a:ext cx="73152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7680960" y="4480560"/>
            <a:ext cx="64008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321040" y="3977640"/>
            <a:ext cx="594360" cy="50292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915400" y="3657600"/>
            <a:ext cx="457200" cy="3200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372600" y="3566160"/>
            <a:ext cx="137160" cy="914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3258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1783080"/>
            <a:ext cx="7498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Systems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Transformation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640080" y="38862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 · Chapter 2 · Week 1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" y="6126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Graduate course companion · Lab seed 26102 · AXIOM-02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LEARNING OUTCOME STATEMENTS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2 · seed 26102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this chapter, you can…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57276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7276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159105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enterprises as open dynamic systems maintaining themselves through exchange with an environment — and formalize the claim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240487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40487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63040" y="242316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systems, subsystems, and environments consistently across several levels of resolution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323697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323697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463040" y="325526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boundaries and interfaces; explain why boundary placement is a modeling decision, and what is and is not invariant to it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406908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406908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463040" y="408736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feedback (acts on inputs) from adaptation (acts on the rule), and reduce adaptive systems to ordinary systems on an augmented state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40080" y="490118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490118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2.5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463040" y="491947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transformation as designed system evolution — of state, structure, or rule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40080" y="573328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573328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2.6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463040" y="575157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the boundary, resolution level, and feedback structure appropriate to a given analytical question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ROADMAP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2 · seed 26102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 in six moves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§2.1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87452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Systems Thinking and Enterprise Analysis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§2.2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54380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Enterprise Systems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§2.3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7452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Boundaries and Environment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0936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§2.4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54380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Hierarchy and Subsystems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§2.5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87452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Feedback, Adaptation, and Control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0936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§2.6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54380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Transformation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§2.1 SYSTEMS THINKING AND ENTERPRISE ANALYSIS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2 · seed 26102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Before a state, a system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 committed us to a representation: the enterprise as an evolving state x(t) ∈ ᵋ. This chapter supplies the conceptual apparatus that makes the commitment defensible</a:t>
            </a:r>
            <a:endParaRPr lang="en-US" sz="15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system: a purposeful whole maintaining itself through continuous exchange with an environment — parts, relations, purpose, persistence</a:t>
            </a:r>
            <a:endParaRPr lang="en-US" sz="15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Systems thinking replaces attribute-by-attribute analysis with structure: what interacts with what, through which channels, at which level</a:t>
            </a:r>
            <a:endParaRPr lang="en-US" sz="15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Seven working words for the whole chapter: system, environment, boundary, subsystem, feedback, adaptation, transformation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§2.1 · DEFINITION: ENTERPRISE SYSTEM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2 · seed 26102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enterprise system as a septuple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i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  =  ( ᵋ,  ᵌ,  𝒲,  𝒴,  f,  g,  x₀ )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640080" y="2468880"/>
            <a:ext cx="35204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4672" y="2578608"/>
            <a:ext cx="8229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i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ᵋ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645920" y="2578608"/>
            <a:ext cx="23774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space
</a:t>
            </a:r>
            <a:pPr indent="0" marL="0">
              <a:buNone/>
            </a:pPr>
            <a:r>
              <a:rPr lang="en-US" sz="11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 enterprise lives (Ch. 1)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389120" y="2468880"/>
            <a:ext cx="35204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53712" y="2578608"/>
            <a:ext cx="8229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i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ᵌ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5394960" y="2578608"/>
            <a:ext cx="23774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Decisions
</a:t>
            </a:r>
            <a:pPr indent="0" marL="0">
              <a:buNone/>
            </a:pPr>
            <a:r>
              <a:rPr lang="en-US" sz="11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Admissible controls u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38160" y="2468880"/>
            <a:ext cx="35204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02752" y="2578608"/>
            <a:ext cx="8229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i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𝒲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9144000" y="2578608"/>
            <a:ext cx="23774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Environment inputs
</a:t>
            </a:r>
            <a:pPr indent="0" marL="0">
              <a:buNone/>
            </a:pPr>
            <a:r>
              <a:rPr lang="en-US" sz="11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Disturbances w — the openness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40080" y="4069080"/>
            <a:ext cx="35204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04672" y="4178808"/>
            <a:ext cx="8229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i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𝒴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1645920" y="4178808"/>
            <a:ext cx="23774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Outputs
</a:t>
            </a:r>
            <a:pPr indent="0" marL="0">
              <a:buNone/>
            </a:pPr>
            <a:r>
              <a:rPr lang="en-US" sz="11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observed, y = g(x)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389120" y="4069080"/>
            <a:ext cx="35204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53712" y="4178808"/>
            <a:ext cx="8229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i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5394960" y="4178808"/>
            <a:ext cx="23774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Dynamics
</a:t>
            </a:r>
            <a:pPr indent="0" marL="0">
              <a:buNone/>
            </a:pPr>
            <a:r>
              <a:rPr lang="en-US" sz="11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evolution law xₖ₊₁ = f(xₖ, uₖ, wₖ)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8138160" y="4069080"/>
            <a:ext cx="35204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302752" y="4178808"/>
            <a:ext cx="8229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i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x₀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9144000" y="4178808"/>
            <a:ext cx="23774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Initial state
</a:t>
            </a:r>
            <a:pPr indent="0" marL="0">
              <a:buNone/>
            </a:pPr>
            <a:r>
              <a:rPr lang="en-US" sz="11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Meridian starts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40080" y="5806440"/>
            <a:ext cx="10881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Closed-system analysis deletes 𝒲 — and with it, every question about resilience, shocks, and markets.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§2.2 OPEN ENTERPRISE SYSTEMS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2 · seed 26102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Openness is the point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enterprise exchanges capital, goods, services, information, and personnel with its environment — continuously, or it dies</a:t>
            </a:r>
            <a:endParaRPr lang="en-US" sz="15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Open-System Representation (Prop.): the septuple with a nonempty environment channel 𝒲 represents exactly the systems that maintain themselves through exchange</a:t>
            </a:r>
            <a:endParaRPr lang="en-US" sz="15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System Representation Theorem closes the loop with Chapter 1: every enterprise satisfying the systems premises admits the state representation — the Ch. 1 move is now defensible, not assumed</a:t>
            </a:r>
            <a:endParaRPr lang="en-US" sz="15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force: whenever an analysis ignores the environment channel, it has silently assumed a closed system — name the assumption and check it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§2.3 ENTERPRISE BOUNDARIES AND ENVIRONMENT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2 · seed 26102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boundary is a modeling decision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5448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 — Enterprise boundary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Entities E and typed flows F ⊆ E × E × K (capital, goods, services, information, personnel). A boundary is a subset B ⊆ E: flows inside B are internal; flows crossing B are the enterprise–environment interface.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7472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Meridian’s perimeter question from Ch. 1, answered with apparatus: legal, operational, and financial boundaries are three different B’s over the same (E, F)</a:t>
            </a:r>
            <a:endParaRPr lang="en-US" sz="140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Boundary Consistency Theorem: which conclusions are invariant to the choice of B — and which (aggregates, interfaces, risk exposures) necessarily move with it</a:t>
            </a:r>
            <a:endParaRPr lang="en-US" sz="140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Panel 3: the same four subsystems under two defensible boundaries give different aggregate states — a 1.63-point shift with nothing “wrong”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§2.4 HIERARCHY AND SUBSYSTEMS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2 · seed 26102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Enterprises come in levels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78765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78765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L0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whole: one state vector at the resolution the question demands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16352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1236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1236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L1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889504"/>
            <a:ext cx="941832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Divisions / platforms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Subsystems with their own septuples, wired by internal flows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3941064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0370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0370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L2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014216"/>
            <a:ext cx="941832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Functions / assets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measurement happens; aggregation carries states upward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065776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16178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16178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↕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138928"/>
            <a:ext cx="941832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Resolution choice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 the level to the analytical question — a pricing decision and a portfolio decision need different L’s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94360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Subsystem (Def.): a subset of entities with the induced flows — itself an enterprise system. Hierarchy is systems all the way down.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§2.5 · FEEDBACK, ADAPTATION, AND CONTROL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Feedback acts on inputs; adaptation acts on the rule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828800"/>
            <a:ext cx="5303520" cy="1737360"/>
          </a:xfrm>
          <a:prstGeom prst="roundRect">
            <a:avLst>
              <a:gd name="adj" fmla="val 4211"/>
            </a:avLst>
          </a:prstGeom>
          <a:solidFill>
            <a:srgbClr val="0B3D2E"/>
          </a:solidFill>
          <a:ln w="12700">
            <a:solidFill>
              <a:srgbClr val="C8A24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1965960"/>
            <a:ext cx="484632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(Def.)
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law φ: ᵋ → ᵌ determining the decision from the state: uₖ = φ(xₖ). The thermostat of the enterprise.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217920" y="1828800"/>
            <a:ext cx="5303520" cy="1737360"/>
          </a:xfrm>
          <a:prstGeom prst="roundRect">
            <a:avLst>
              <a:gd name="adj" fmla="val 4211"/>
            </a:avLst>
          </a:prstGeom>
          <a:solidFill>
            <a:srgbClr val="0B3D2E"/>
          </a:solidFill>
          <a:ln w="12700">
            <a:solidFill>
              <a:srgbClr val="1B6B5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46520" y="1965960"/>
            <a:ext cx="484632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Adaptation (Def.)
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rule’s parameter itself evolves: θₖ₊₁ = a(θₖ, xₖ, yₖ), uₖ = φ_{θₖ}(xₖ). The enterprise learns its own law.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85800" y="3840480"/>
            <a:ext cx="107899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Reduction result: an adaptive system is an ordinary system on the augmented state (x, θ) — nothing new is needed, the state just grows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Panels 1–2: the environment pulls efficiency toward 60; feedback u = K(x* − x) holds 67.5 — a 7.4-point gap the open loop surrenders (seed 26102)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is Volume II’s subject; here it is vocabulary — but the vocabulary already pays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§2.6 ENTERPRISE TRANSFORMATION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2 · seed 26102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Transformation, in systems language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5448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 — Enterprise transformation process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designed sequence of decisions (uₖ), with any accompanying revisions of rules (θ), structure, or boundary (B), intended to steer the system from (x₀, θ₀) into a target region. Design distinguishes transformation from mere change.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7472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depths of intervention: change the inputs (operate), change the rule (adapt), change the structure or boundary (transform)</a:t>
            </a:r>
            <a:endParaRPr lang="en-US" sz="14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Meridian’s options revisited: turnaround operates, digital adapts and transforms, restructuring redraws B itself</a:t>
            </a:r>
            <a:endParaRPr lang="en-US" sz="14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bridge to Part II: Chapters 5–6 make states and operators rigorous; the septuple built today is the stage they act on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§2.1 · WORKED EXAMPLE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2 · seed 26102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Meridian, read as a system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78765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78765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ᵋ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Its state space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eight coordinates of Chapter 1 — now the first component of the septuple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16352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1236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1236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ᵌ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889504"/>
            <a:ext cx="941832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Its decisions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Capex allocation, divestitures, pricing, hiring — the levers of the three options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3941064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0370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0370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𝒲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014216"/>
            <a:ext cx="941832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Its environment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Demand, funding markets, technology shocks — what no board controls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065776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16178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16178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𝒴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138928"/>
            <a:ext cx="941832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Its outputs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Reported financials and KPIs — g(x), not x: the board sees outputs, not the state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94360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output map g is why measurement (Ch. 4) and filtering (Vol II) exist: the state is inferred, never simply read.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§2.2 · THE ENTERPRISE SYSTEM REPRESENTATION THEOREM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1’s move, now defensible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828800"/>
            <a:ext cx="10881360" cy="1645920"/>
          </a:xfrm>
          <a:prstGeom prst="roundRect">
            <a:avLst>
              <a:gd name="adj" fmla="val 4444"/>
            </a:avLst>
          </a:prstGeom>
          <a:solidFill>
            <a:srgbClr val="0B3D2E"/>
          </a:solidFill>
          <a:ln w="12700">
            <a:solidFill>
              <a:srgbClr val="C8A24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1965960"/>
            <a:ext cx="103327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Representation Theorem.  </a:t>
            </a:r>
            <a:pPr indent="0" marL="0">
              <a:buNone/>
            </a:pPr>
            <a:r>
              <a:rPr lang="en-US" sz="15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enterprise satisfying the systems premises — identifiable entities and flows, a declared boundary, a purposeful persistence through exchange — admits the septuple representation, and hence the state representation of Chapter 1.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85800" y="3749040"/>
            <a:ext cx="107899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direction of the argument matters: systems premises ⇒ state — not “assume a state and hope”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premises cost: you must actually declare the boundary and the channels; the theorem converts that declaration into the state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Failure mode it prevents: analyses that speak of “the company’s trajectory” while never having said what the company is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§2.3 · WORKED EXAMPLE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2 · seed 26102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boundaries, one Meridian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248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248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Bₗ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Legal boundary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Consolidated entities — the auditor’s enterprise; excludes the dealer network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44952"/>
            <a:ext cx="108813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23240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23240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Bₒ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18104"/>
            <a:ext cx="941832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 boundary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Includes dealers Meridian does not own — the COO’s enterprise, where the flows actually run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352544"/>
            <a:ext cx="108813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5399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5399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B_f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425696"/>
            <a:ext cx="941832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boundary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Recourse and guarantees — the CFO’s enterprise; some owned entities effectively outside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62356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B is correct for its question. The Boundary Consistency Theorem tells you what transfers between them — and the lab’s 1.63-point aggregate shift shows what doesn’t.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§2.5 · THE FEEDBACK GAP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2 · seed 26102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the feedback law buys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920240"/>
            <a:ext cx="310896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7.37 points
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terminal gap between drifting with the environment and steering against it. Control is Volume II; the gap is visible now.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§2.5 · THE REDUCTION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2 · seed 26102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Adaptive systems are ordinary systems, augmented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91640"/>
            <a:ext cx="82296" cy="146304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80136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(x, θ) augmentation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48840"/>
            <a:ext cx="1051560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 uₖ = φ_{θₖ}(xₖ) with θₖ₊₁ = a(θₖ, xₖ, yₖ). Define the augmented state zₖ = (xₖ, θₖ). Then z evolves under an ordinary law — adaptation adds coordinates, not new mathematics.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 every result proved for ordinary systems (existence, stability, control — Chs. 5–7, Vol II) applies to learning enterprises for free</a:t>
            </a:r>
            <a:endParaRPr lang="en-US" sz="14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reading: a bank revising its credit policy is a state (book + policy) evolving jointly — model the policy as coordinates, not as commentary</a:t>
            </a:r>
            <a:endParaRPr lang="en-US" sz="145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Warning attached in the book: the augmented state must still be observable — a rule nobody wrote down is a coordinate nobody can measure</a:t>
            </a:r>
            <a:endParaRPr lang="en-US" sz="14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§2.6 · MERIDIAN, REVISITED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2 · seed 26102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options, three depths of intervention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Operate — Turnaround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the inputs inside the existing rule and boundary: costs, pricing, working capital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θ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 — Digital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the rule itself: new capabilities, new decision logic — and new coordinates in the augmented state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 — Restructuring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Redraw the boundary: entities leave, flows reclassify, the septuple itself changes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systems vocabulary sorts the options before any optimization is run — that sorting is Chapter 2’s contribution to the board’s debate.</a:t>
            </a:r>
            <a:endParaRPr lang="en-US" sz="13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§2.2 · THE COST OF CLOSING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2 · seed 26102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a closed-system analysis silently deletes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24128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965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965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𝒲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Shocks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environment channel ⇒ no demand collapse, no funding freeze, no technology leap — resilience becomes unaskable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80360"/>
            <a:ext cx="10881360" cy="1024128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008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008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53512"/>
            <a:ext cx="94183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Prices and competitors live outside B; close the system and every price is a constant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69080"/>
            <a:ext cx="10881360" cy="1024128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970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970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wₖ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42232"/>
            <a:ext cx="94183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Uncertainty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stochastic Chapter 8 has nothing to randomize — the fan collapses to its core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57800"/>
            <a:ext cx="10881360" cy="1024128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8581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8581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330952"/>
            <a:ext cx="94183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tell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deck that never mentions what the enterprise cannot control has assumed 𝒲 = ∅ — name it, then defend it</a:t>
            </a:r>
            <a:endParaRPr lang="en-US" sz="14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§2.4 · MATCHING RESOLUTION TO QUESTION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2 · seed 26102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level is chosen by the question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question (“divest which division?”) → L1 states: division-level septuples, enterprise-level aggregation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Pricing question (“raise which product line?”) → L2 states: the division’s own subsystems, wired by shared capacity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 question (“which of the three options?”) → L0: Meridian’s eight coordinates — exactly Chapter 1’s resolution, now justified rather than assumed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failure mode the section names: answering an L2 question with L0 data — the aggregate hides precisely the coupling the question is about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2.6 is this slide: boundary, resolution, and feedback structure are chosen jointly, per question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LABORATORY BRIDGE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2 · seed 26102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week’s laboratory — seed 26102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6868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LOOPS: OPEN VS CLOSED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200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4290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MC PATHS (FAN)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598932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SUBSYSTEMS, 2 BOUNDARIES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0392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50392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54964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VALIDATION CHECKS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94360" y="37947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 DCT_V1_Ch02_Lab.ipynb — three panels: feedback vs. drift, the seeded disturbance fan, and the boundary-aggregation demonstration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DCT_V1_Ch02_Lab.xlsx — the recursion x(k+1) = x(k) + dt·(a(x_e − x) + b·u) in 272 live formulas; edit K on the Parameters tab and watch the gap move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tab and validation cell agree to 4 decimals — seed 26102 throughout</a:t>
            </a:r>
            <a:endParaRPr lang="en-US" sz="14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SUMMARY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2 · seed 26102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Chapter 2 established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is an open dynamic system: a septuple S = (ᵋ, ᵌ, 𝒲, 𝒴, f, g, x₀) whose environment channel is the openness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Representation Theorem makes Chapter 1’s move defensible: systems premises ⇒ state representation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Boundaries are modeling decisions over entities and typed flows; the Boundary Consistency Theorem says what survives the choice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Feedback acts on inputs, adaptation on the rule; adaptive systems reduce to ordinary ones on (x, θ)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Transformation = designed steering of state, structure, or boundary — Meridian’s three options are three depths of intervention</a:t>
            </a:r>
            <a:endParaRPr lang="en-US" sz="15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AXIOM MODULE 02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boundary, draggable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AXIOM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313432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23744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23744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Chapter Model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197096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407408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07408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 Inputs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80760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91072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Optimization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964424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74736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74736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Results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848088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Report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85800" y="3520440"/>
            <a:ext cx="107899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AXIOM-02 loads the simplified Meridian entity–flow world with a boundary designer: drag entities across the perimeter and watch flows reclassify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feedback bench: set K, watch the closed loop fight the environment’s pull — Panel 1 of the lab, interactive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2.13–2.16 (Part D) are designed to be answered with the module open</a:t>
            </a:r>
            <a:endParaRPr lang="en-US" sz="14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EXERCISES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2 · seed 26102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16 exercises, four groups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830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Concept checks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114800" y="17830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2.1–2.5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577840" y="178308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vs. heap; where 𝒲 hides in closed analyses; boundary vs. perimeter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770632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86207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Mathematical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114800" y="286207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2.6–2.8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577840" y="2862072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septuple’s well-posedness; the (x, θ) augmentation; boundary invariants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849624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941064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Computational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114800" y="394106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2.9–2.12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77840" y="3941064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week’s lab extended: gains, disturbances, boundary weights — seed 26102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928616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5020056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Enterprise applications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114800" y="5020056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2.13–2.16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77840" y="5020056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enterprise’s boundary drawn three ways; the feedback laws you already run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Starred (★) exercises: advanced track. Full solutions: Instructor’s Manual, Chapter 2.</a:t>
            </a:r>
            <a:endParaRPr lang="en-US" sz="12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BEFORE NEXT CLASS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2 · seed 26102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and preparation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Read: Vol I, Chapter 2 in full — the four definitions and both theorems carefully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Run: notebook Panels 1 and 3; confirm the validation cell prints 7× PASS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Open: AXIOM-02’s boundary designer, and answer Exercise 2.13 with it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 (Week 2 → Chapter 3): the mathematical language itself — vectors, operators, norms, and the notation constitution the whole series obeys</a:t>
            </a:r>
            <a:endParaRPr lang="en-US" sz="15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799832" y="3909060"/>
            <a:ext cx="3785616" cy="20574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8293608" y="4180637"/>
            <a:ext cx="2798064" cy="1514246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746236" y="4427525"/>
            <a:ext cx="1892808" cy="10204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9157716" y="4649724"/>
            <a:ext cx="1069848" cy="57607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28632" y="48737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11680"/>
            <a:ext cx="8412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100"/>
              </a:lnSpc>
              <a:buNone/>
            </a:pPr>
            <a:r>
              <a:rPr lang="en-US" sz="23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“Before an enterprise can be a state, it must be a system — a purposeful whole maintaining itself through continuous exchange with an environment.”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Chapter 2, opening argument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2 · seed 26102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3 — Mathematical Foundations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language the series speaks: sets, mappings, vector spaces, matrices, norms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peer is “closer” depends on the norm — and only the weighted, unit-aware metric is defensible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notation constitution: one canonical symbol per object, fixed before Chapter 1 and never broken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seed 26103 · AXIOM-03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4688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 · Chapter 2 · Week 1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website · AXIOM Laboratory · Lab seed 26102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Samir Asaf · All rights reserved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2026-07-13T21:54:56Z</dcterms:created>
  <dcterms:modified xsi:type="dcterms:W3CDTF">2026-07-13T21:54:56Z</dcterms:modified>
</cp:coreProperties>
</file>