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Mathematical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3 · Week 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26103 · AXIOM-03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vector and matrix notation to enterprise models — coordinates, bases, units, and the scaling transformations relating alternative representations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52374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52374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54203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enterprise state spaces formally as constrained subsets of products of attribute spaces, for mixed continuous/ordinal/categorical enterprises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347472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47472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349300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deterministic from stochastic representations, and identify when each is adequate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442569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42569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444398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mappings and operators — domains, ranges, injectivity, composition, invertibility, Lipschitz — as the carriers of enterprise change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537667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537667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539496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notation constitution consistently, and state which conclusions are invariant to bases, units, and norms — and which are not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Language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and Mappings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Spaces and Enterprise Vectors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Matrices and Linear Operators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Metrics, Norms, and Distances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State Spaces &amp; Model Classes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§3.1 MATHEMATICAL LANGUAGE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notation constitution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canonical symbol per object; no symbol denotes two objects — fixed before Chapter 1, obeyed across both volumes, the IMs, the website, and AXIOM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Typography carries meaning: scalars italic (x, r, t) · vectors bold lowercase (x, u) · matrices bold uppercase (A, Q) · spaces calligraphic (ᵋ, ᵌ) · random variables uppercase italic (X)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constitution: enterprise analysis dies of notational drift — the same “risk” meaning five things across five decks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promise: which conclusions are invariant to representational choices (bases, units, norms) — and which silently depend on them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§3.2 SETS AND MAPPINGS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Mappings are the carriers of enterprise change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173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Transformation operator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mapping T: dom T → ᵋ with dom T ⊆ ᵋ. Total if dom T = ᵋ. Domains encode feasibility: an operator that cannot act on a state simply isn’t defined there.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working vocabulary: domain, range, injectivity, composition, invertibility, Lipschitz continuity — each with an enterprise reading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 Composition and Feasibility Chaining (Prop.): T₂ ∘ T₁ is defined exactly where T₁ lands inside dom T₂ — sequencing programs is composing operators, and feasibility chains through domains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3: a digital push T₁ then a deleveraging T₂ — order matters, and the composition is one matrix product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§3.3 VECTOR SPACES AND ENTERPRISE VECTORS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vectors, with units attached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enterprise vector is coordinates + basis + units + measurement convention — the numbers alone are not the object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Representation and Unit Equivariance (Prop.): change units by a positive diagonal V and every legitimate conclusion must survive x ↦ Vx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combinations model mixing: portfolio states, blended subsidiaries, scenario averages — with the Ch. 8 warning (the flaw of averages) already looming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x₀ ∈ ℝ⁸ returns as the running example — the same eight coordinates, now with their algebra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§3.4 MATRICES AND LINEAR OPERATORS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Matrices act on enterprises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8765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78765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x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linear operator moves a state: growth, decay, mixing across coordinates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1635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1236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1236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A₂A₁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889504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Sequenced programs; order matters — A₂A₁ ≠ A₁A₂ in general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3941064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0370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0370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A⁻¹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014216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Invertibility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Reversible interventions — rare in enterprise life, precious when real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065776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16178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16178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138928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Reachability preview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linear action can and cannot reach — Volume II will make this exact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Lab: T₁ (tech ×1.15, funded from liquidity), then T₂ (leverage ×0.85, proceeds to cash) — liquidity lands at 98.75 from 100 (seed 26103).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§3.5 · METRICS, NORMS, AND DISTANCES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peer is closer? It depends on the norm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947672"/>
            <a:ext cx="10058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d₁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011680" y="1947672"/>
            <a:ext cx="14630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45.60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657600" y="1947672"/>
            <a:ext cx="7680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Manhattan — every gap counts equally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83464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907792"/>
            <a:ext cx="10058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d₂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011680" y="2907792"/>
            <a:ext cx="14630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19.92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57600" y="2907792"/>
            <a:ext cx="7680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Euclidean — the default, dominated by big-unit coordinates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79476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867912"/>
            <a:ext cx="10058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d∞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011680" y="3867912"/>
            <a:ext cx="14630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14.00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657600" y="3867912"/>
            <a:ext cx="7680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Chebyshev — only the worst gap speaks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10881360" cy="822960"/>
          </a:xfrm>
          <a:prstGeom prst="roundRect">
            <a:avLst>
              <a:gd name="adj" fmla="val 8889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4828032"/>
            <a:ext cx="10058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d_W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011680" y="4828032"/>
            <a:ext cx="14630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0.7394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657600" y="4828032"/>
            <a:ext cx="7680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Weighted, unit-aware — the defensible one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58978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 x₀ ↔ peer A, four verdicts on one pair of states — lab seed 26103. Norm choice is a modeling decision; make it, and declare it.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§3.5 · PROPOSITION: WEIGHTED METRICS AND UNIT CONSISTENCY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proposition that makes comparison legitimate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173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Weighted Metrics and Unit Consistency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positive diagonal W, d_W(x, x′) = ‖W(x − x′)‖₂ is a metric. It is invariant under a change of units x ↦ Vx if and only if the weights transform contravariantly, W ↦ WV⁻¹.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analysts, two unit conventions ($bn vs $mm, % vs fraction) — with contravariant weights, they compute the same distance to six decimals (lab Panel 4: gap = 0)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the transformation rule, “close” is an artifact of the spreadsheet’s units — a silent modeling failure the proposition names and removes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chapter’s promise kept: an exact statement of which conclusions are representation-invariant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§3.6 ENTERPRISE STATE SPACES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State spaces, formally at last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3716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state space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ᵋ = { x ∈ ᵋ₁ × ⋯ × ᵋₙ : gⱼ(x) ≤ 0 } — a constrained subset of a product of attribute spaces, each an interval, ordinal scale, or finite set.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types are the enterprise norm: continuous (liquidity), ordinal (credit rating), categorical (regulatory regime) — the product structure carries them all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constraints gⱼ ≤ 0 are the feasible region’s first appearance in earnest — covenant walls, capacity limits, regulatory floors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 will put dynamics on this stage; Chapter 15 will optimize over it — today it is defined once, correctly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§3.7 DETERMINISTIC AND STOCHASTIC MODELS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model classes, one honest question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87452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future per decision path. Adequate when disturbances are small relative to the decision’s margins, or when the question is structural (feasibility, ordering, mechanism).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0" y="169164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87452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distribution of futures. Required when the trough, the tail, or the variance is the decision — Meridian’s digital option already showed why (Ch. 1), and Chapter 8 builds the machinery.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choice is a modeling decision with a named criterion — not a taste. Declare which class, and why, in every model contract (Ch. 4).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§3.2 · THE VOCABULARY, ENTERPRISE-READ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words, six enterprise meanings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965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965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program can even be attempted — a levered-to-the-hilt Meridian is outside dom(acquire)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8036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008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008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inj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5351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Injective operators leave fingerprints: distinct starting states remain distinguishable after the program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6908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970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970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∘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4223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compose; feasibility chains — T₂∘T₁ defined exactly where T₁ lands in dom T₂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5780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8581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8581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Lip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33095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Proportionality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Lipschitz operators can’t amplify small state differences into arbitrary divergence — the seed of stability (Ch. 7)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§3.3 · WORKED EXAMPLE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same enterprise, two unit conventions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5303520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874520"/>
            <a:ext cx="4846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 1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x₁ liquidity in $bn: 100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x₈ market share in %: 17.5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weight vector W is calibrated to her units.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691640"/>
            <a:ext cx="5303520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874520"/>
            <a:ext cx="4846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 2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x₁ liquidity in $mm: 100,000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x₈ market share as fraction: 0.175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x = Vx₁; with W ↦ WV⁻¹ he computes the identical d_W.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49834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4 runs exactly this: gap between the two computed distances = 0.000000. Agreement is engineered, not hoped for.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§3.4 · COMPOSITION, WORKED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programs, one matrix product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05740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x₀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2743200" y="20574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 today  —  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100 · tech 41 · leverage 3.2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320040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329184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T₁x₀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2743200" y="329184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digital push  —  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→ 47.15 · liquidity funds it → 93.95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443484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52628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T₂T₁x₀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2743200" y="452628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deleveraging  —  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×0.85 · proceeds to cash: liquidity → 98.75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58978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the order and the terminal state differs — AXIOM-03’s operator bench lets you feel it. Seed 26103.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§3.5 · THE GEOMETRY OF CLOSE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unit balls, one center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2194560" y="2240280"/>
            <a:ext cx="3108960" cy="3108960"/>
          </a:xfrm>
          <a:prstGeom prst="ellipse">
            <a:avLst/>
          </a:prstGeom>
          <a:ln w="31750">
            <a:solidFill>
              <a:srgbClr val="C8A24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94560" y="2240280"/>
            <a:ext cx="3108960" cy="3108960"/>
          </a:xfrm>
          <a:prstGeom prst="rect">
            <a:avLst/>
          </a:prstGeom>
          <a:ln w="31750">
            <a:solidFill>
              <a:srgbClr val="1B6B5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2700000">
            <a:off x="2650023" y="2695743"/>
            <a:ext cx="2198035" cy="2198035"/>
          </a:xfrm>
          <a:prstGeom prst="rect">
            <a:avLst/>
          </a:prstGeom>
          <a:ln w="31750">
            <a:solidFill>
              <a:srgbClr val="8A8F8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94176" y="3739896"/>
            <a:ext cx="109728" cy="109728"/>
          </a:xfrm>
          <a:prstGeom prst="ellipse">
            <a:avLst/>
          </a:prstGeom>
          <a:solidFill>
            <a:srgbClr val="17231F"/>
          </a:solidFill>
          <a:ln/>
        </p:spPr>
      </p:sp>
      <p:sp>
        <p:nvSpPr>
          <p:cNvPr id="11" name="Text 9"/>
          <p:cNvSpPr/>
          <p:nvPr/>
        </p:nvSpPr>
        <p:spPr>
          <a:xfrm>
            <a:off x="3840480" y="37490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723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x₀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75120" y="2148840"/>
            <a:ext cx="365760" cy="128016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13" name="Text 11"/>
          <p:cNvSpPr/>
          <p:nvPr/>
        </p:nvSpPr>
        <p:spPr>
          <a:xfrm>
            <a:off x="7178040" y="2011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ℓ₂ — the circle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675120" y="2834640"/>
            <a:ext cx="365760" cy="128016"/>
          </a:xfrm>
          <a:prstGeom prst="rect">
            <a:avLst/>
          </a:prstGeom>
          <a:solidFill>
            <a:srgbClr val="1B6B52"/>
          </a:solidFill>
          <a:ln/>
        </p:spPr>
      </p:sp>
      <p:sp>
        <p:nvSpPr>
          <p:cNvPr id="15" name="Text 13"/>
          <p:cNvSpPr/>
          <p:nvPr/>
        </p:nvSpPr>
        <p:spPr>
          <a:xfrm>
            <a:off x="7178040" y="2697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ℓ∞ — the box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675120" y="3520440"/>
            <a:ext cx="365760" cy="128016"/>
          </a:xfrm>
          <a:prstGeom prst="rect">
            <a:avLst/>
          </a:prstGeom>
          <a:solidFill>
            <a:srgbClr val="8A8F8B"/>
          </a:solidFill>
          <a:ln/>
        </p:spPr>
      </p:sp>
      <p:sp>
        <p:nvSpPr>
          <p:cNvPr id="17" name="Text 15"/>
          <p:cNvSpPr/>
          <p:nvPr/>
        </p:nvSpPr>
        <p:spPr>
          <a:xfrm>
            <a:off x="7178040" y="33832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ℓ₁ — the diamond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675120" y="4206240"/>
            <a:ext cx="47548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radius, three different sets of “similar enterprises.”
</a:t>
            </a:r>
            <a:pPr indent="0" marL="0">
              <a:buNone/>
            </a:pPr>
            <a:r>
              <a:rPr lang="en-US" sz="1300" i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covenant written in ℓ∞ (worst coordinate) and a screen written in ℓ₂ (overall distance) disagree about the same peer — by design, not by error.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§3.6 · WORKED EXAMPLE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mixed-type state space, assembled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ℝ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x₁ liquidity ∈ [0, ∞): an interval with a covenant wall g(x) = 4.5 − x₂ ≤ 0 waiting in Ch. 5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ord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rating ∈ {AAA, …, D}: ordered, not metric — distances need care (§3.5’s warning applies)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Categorical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regime ∈ {US, EU, dual}: a finite set; “between” is meaningless, transitions are events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6692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 ᵋ₁ × ⋯ × ᵋₙ with constraints gⱼ ≤ 0 carries all three at once — which is why the definition is a product of attribute spaces, not ℝⁿ by reflex.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§3.7 · THE HONEST QUESTION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is deterministic enough?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Adequate: structural questions — feasibility, ordering of options, mechanism design — where the answer survives perturbation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Adequate: disturbances small relative to decision margins — the trough is 22 points deep and the noise band is ±2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Forced stochastic: the trough, the tail, or the variance IS the decision — Meridian’s digital option lives or dies mid-trajectory (Ch. 1), and Ch. 8 exists for exactly this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of the book: declare the class in the model contract (Ch. 4), with the named criterion — never let the spreadsheet decide by default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26103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METRICS COMPARED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OPERATORS COMPOSED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0.0000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EQUIVARIANCE GAP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DCT_V1_Ch03_Lab.ipynb — four panels: the four-metric verdict table, unit balls, operator composition, and the unit-equivariance check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DCT_V1_Ch03_Lab.xlsx — distances via SUMPRODUCT and a helper column, operators via row-by-row products; edit the weights and watch the verdicts flip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26103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3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notation constitution: one symbol per object, typography as meaning — the series’ common language, fixed here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 carry change; composition sequences programs and feasibility chains through domains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vectors are coordinates + units; legitimate conclusions survive x ↦ Vx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 choice changes which peer is “close”; only the weighted, contravariantly-transforming metric is unit-consistent (verified to gap = 0 in the lab)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spaces are constrained products of attribute spaces; deterministic vs. stochastic is a declared modeling decision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Norms, in motion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AXIOM-03’s norm explorer animates the unit balls of ℓ₁, ℓ₂, ℓ∞ and the weighted ellipsoid around Meridian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operator bench: compose T₁ and T₂, swap the order, watch the terminal states diverge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3.13–3.16 (Part D) use the module’s unit-change switch to test equivariance by hand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3.1–3.5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Symbols to objects; domain vs. range; why units are part of the vector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3.6–3.8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 axioms verified; the contravariance proof; composition domains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3.9–3.12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week’s lab extended: new peers, new weights, new operators — seed 26103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3.13–3.16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enterprise’s distance to two competitors, defended norm by norm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3.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3 — the Norm definition and the Unit Consistency proposition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1, 2, and 4;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AXIOM-03’s norm explorer; answer Exercise 3.13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2 → Chapter 4): modeling principles — the model contract, abstraction, validation, and the representation bound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“One canonical symbol per object; no symbol denotes two objects. Typography carries meaning. The constitution is fixed before the first chapter — and never broken after it.”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The Notation Constitution, front matter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3 · seed 26103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4 — Enterprise Modeling Principles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modeling contract: purpose, scope, resolution, validity domain — declared before the first equation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types and the representation bound; abstraction, decomposition, aggregation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validation, verification — and the model lifecycle under drift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26104 · AXIOM-04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3 · Week 2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26103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2026-07-13T21:54:34Z</dcterms:created>
  <dcterms:modified xsi:type="dcterms:W3CDTF">2026-07-13T21:54:34Z</dcterms:modified>
</cp:coreProperties>
</file>