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300" b="0" i="0" u="none" strike="noStrike">
                <a:solidFill>
                  <a:srgbClr val="0B3D2E"/>
                </a:solidFill>
                <a:latin typeface="Georgia"/>
              </a:rPr>
              <a:t>Logistic truth vs. the simple model — seed 26104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true process</c:v>
                </c:pt>
              </c:strCache>
            </c:strRef>
          </c:tx>
          <c:spPr>
            <a:solidFill>
              <a:srgbClr val="0B3D2E"/>
            </a:solidFill>
            <a:ln w="31750" cap="flat">
              <a:solidFill>
                <a:srgbClr val="0B3D2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0B3D2E"/>
              </a:solidFill>
              <a:ln w="9525" cap="flat">
                <a:solidFill>
                  <a:srgbClr val="0B3D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  <c:pt idx="9">
                    <c:v>9</c:v>
                  </c:pt>
                  <c:pt idx="10">
                    <c:v>10</c:v>
                  </c:pt>
                  <c:pt idx="11">
                    <c:v>11</c:v>
                  </c:pt>
                  <c:pt idx="12">
                    <c:v>12</c:v>
                  </c:pt>
                  <c:pt idx="13">
                    <c:v>13</c:v>
                  </c:pt>
                  <c:pt idx="14">
                    <c:v>14</c:v>
                  </c:pt>
                  <c:pt idx="15">
                    <c:v>15</c:v>
                  </c:pt>
                  <c:pt idx="16">
                    <c:v>16</c:v>
                  </c:pt>
                  <c:pt idx="17">
                    <c:v>17</c:v>
                  </c:pt>
                  <c:pt idx="18">
                    <c:v>18</c:v>
                  </c:pt>
                  <c:pt idx="19">
                    <c:v>19</c:v>
                  </c:pt>
                  <c:pt idx="20">
                    <c:v>20</c:v>
                  </c:pt>
                </c:lvl>
              </c:multiLvlStrCache>
            </c:multiLvl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50.539586298862744</c:v>
                </c:pt>
                <c:pt idx="1">
                  <c:v>50.87936692254069</c:v>
                </c:pt>
                <c:pt idx="2">
                  <c:v>51.422776195327</c:v>
                </c:pt>
                <c:pt idx="3">
                  <c:v>52.275745400637305</c:v>
                </c:pt>
                <c:pt idx="4">
                  <c:v>53.576087660663525</c:v>
                </c:pt>
                <c:pt idx="5">
                  <c:v>55.47276571419069</c:v>
                </c:pt>
                <c:pt idx="6">
                  <c:v>58.06824264109986</c:v>
                </c:pt>
                <c:pt idx="7">
                  <c:v>61.32622006394436</c:v>
                </c:pt>
                <c:pt idx="8">
                  <c:v>65</c:v>
                </c:pt>
                <c:pt idx="9">
                  <c:v>68.67377993605564</c:v>
                </c:pt>
                <c:pt idx="10">
                  <c:v>71.93175735890014</c:v>
                </c:pt>
                <c:pt idx="11">
                  <c:v>74.5272342858093</c:v>
                </c:pt>
                <c:pt idx="12">
                  <c:v>76.42391233933647</c:v>
                </c:pt>
                <c:pt idx="13">
                  <c:v>77.7242545993627</c:v>
                </c:pt>
                <c:pt idx="14">
                  <c:v>78.577223804673</c:v>
                </c:pt>
                <c:pt idx="15">
                  <c:v>79.1206330774593</c:v>
                </c:pt>
                <c:pt idx="16">
                  <c:v>79.46041370113726</c:v>
                </c:pt>
                <c:pt idx="17">
                  <c:v>79.67039172108221</c:v>
                </c:pt>
                <c:pt idx="18">
                  <c:v>79.79921447227146</c:v>
                </c:pt>
                <c:pt idx="19">
                  <c:v>79.87789586852313</c:v>
                </c:pt>
                <c:pt idx="20">
                  <c:v>79.92582130530096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simple model</c:v>
                </c:pt>
              </c:strCache>
            </c:strRef>
          </c:tx>
          <c:spPr>
            <a:solidFill>
              <a:srgbClr val="C8A24B"/>
            </a:solidFill>
            <a:ln w="3175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  <c:pt idx="9">
                    <c:v>9</c:v>
                  </c:pt>
                  <c:pt idx="10">
                    <c:v>10</c:v>
                  </c:pt>
                  <c:pt idx="11">
                    <c:v>11</c:v>
                  </c:pt>
                  <c:pt idx="12">
                    <c:v>12</c:v>
                  </c:pt>
                  <c:pt idx="13">
                    <c:v>13</c:v>
                  </c:pt>
                  <c:pt idx="14">
                    <c:v>14</c:v>
                  </c:pt>
                  <c:pt idx="15">
                    <c:v>15</c:v>
                  </c:pt>
                  <c:pt idx="16">
                    <c:v>16</c:v>
                  </c:pt>
                  <c:pt idx="17">
                    <c:v>17</c:v>
                  </c:pt>
                  <c:pt idx="18">
                    <c:v>18</c:v>
                  </c:pt>
                  <c:pt idx="19">
                    <c:v>19</c:v>
                  </c:pt>
                  <c:pt idx="20">
                    <c:v>20</c:v>
                  </c:pt>
                </c:lvl>
              </c:multiLvlStrCache>
            </c:multiLvlStr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45.34</c:v>
                </c:pt>
                <c:pt idx="1">
                  <c:v>47.657000000000004</c:v>
                </c:pt>
                <c:pt idx="2">
                  <c:v>49.974000000000004</c:v>
                </c:pt>
                <c:pt idx="3">
                  <c:v>52.291000000000004</c:v>
                </c:pt>
                <c:pt idx="4">
                  <c:v>54.608000000000004</c:v>
                </c:pt>
                <c:pt idx="5">
                  <c:v>56.925000000000004</c:v>
                </c:pt>
                <c:pt idx="6">
                  <c:v>59.242000000000004</c:v>
                </c:pt>
                <c:pt idx="7">
                  <c:v>61.559000000000005</c:v>
                </c:pt>
                <c:pt idx="8">
                  <c:v>63.876000000000005</c:v>
                </c:pt>
                <c:pt idx="9">
                  <c:v>66.19300000000001</c:v>
                </c:pt>
                <c:pt idx="10">
                  <c:v>68.51</c:v>
                </c:pt>
                <c:pt idx="11">
                  <c:v>70.827</c:v>
                </c:pt>
                <c:pt idx="12">
                  <c:v>73.144</c:v>
                </c:pt>
                <c:pt idx="13">
                  <c:v>75.46100000000001</c:v>
                </c:pt>
                <c:pt idx="14">
                  <c:v>77.778</c:v>
                </c:pt>
                <c:pt idx="15">
                  <c:v>80.095</c:v>
                </c:pt>
                <c:pt idx="16">
                  <c:v>82.412</c:v>
                </c:pt>
                <c:pt idx="17">
                  <c:v>84.72900000000001</c:v>
                </c:pt>
                <c:pt idx="18">
                  <c:v>87.046</c:v>
                </c:pt>
                <c:pt idx="19">
                  <c:v>89.363</c:v>
                </c:pt>
                <c:pt idx="20">
                  <c:v>91.68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quarter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enterprise output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Modeling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Principles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· Chapter 4 · Week 2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26104 · AXIOM-04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modeling contract — purpose, scope, validity domain, validation record — before any equation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52374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52374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54203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the four model types and apply the representation bound: completeness is purpose-relative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347472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347472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349300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abstraction and decomposition with the Abstraction Principle’s safety condition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442569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42569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444398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Hierarchical Consistency Theorem and test aggregations for fiber-invariance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537667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537667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539496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verification, validation, and measurement — and run the model lifecycle under drift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§4.1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Modeling Philosophy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§4.2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Types and the Representation Bound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§4.3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Abstraction and Decomposition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§4.4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Aggregation and Hierarchies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§4.5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Measurement, Validation, and Verification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§4.6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Model Lifecycle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§4.1 ENTERPRISE MODELING PHILOSOPHY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model begins with a contract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46304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modeling contract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Declared before the first equation: purpose (which decision), scope (which boundary and resolution — Ch. 2), validity domain (where the model may be trusted), and the record it will be validated against.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832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model without a contract cannot fail — which is exactly why it cannot be trusted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1’s warning made operational: the representation is a modeling act; this chapter is the discipline of making it well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(Enterprise Model) + the Enterprise Model Representation Theorem anchor the chapter: what a model is, and when one exists for the declared purpose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§4.2 MODEL TYPES AND THE REPRESENTATION BOUND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four-type chain, and the bound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77393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77393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Conceptual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boundary, entities, channels — Chapter 2’s septuple, sketched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788920"/>
            <a:ext cx="1088136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87121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87121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862072"/>
            <a:ext cx="94183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Mathematical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States, laws, constraints — where Chapters 3 and 5 live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3886200"/>
            <a:ext cx="1088136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39684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39684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3959352"/>
            <a:ext cx="94183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Computational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Discretized, coded, seeded — where AXIOM and this lab live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4983480"/>
            <a:ext cx="1088136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0657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0657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056632"/>
            <a:ext cx="94183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 or ranking the board consumes — the chain’s only customer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62356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Representation Bound: no model outperforms the information its contract admits — richer structure past that bound buys in-sample fit and out-of-sample failure. Proposition (Model Completeness Is Relative) makes “complete” purpose-relative, never absolute.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§4.2 · THE BOUND, DEMONSTRATED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Richer wins in-sample. Then the holdout arrives.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640080" y="1783080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429000" y="1783080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RMSE · CALIBRATION (Q0–12)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6217920" y="1783080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RMSE · HOLDOUT (Q13–20)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9006840" y="1783080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VERDICT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640080" y="2286000"/>
            <a:ext cx="108813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397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2395728"/>
            <a:ext cx="2651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(linear)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11880" y="2395728"/>
            <a:ext cx="2651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2.20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0" y="2395728"/>
            <a:ext cx="2651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6.47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89720" y="2395728"/>
            <a:ext cx="2651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survives its ignorance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3657600"/>
            <a:ext cx="10881360" cy="1170432"/>
          </a:xfrm>
          <a:prstGeom prst="roundRect">
            <a:avLst>
              <a:gd name="adj" fmla="val 6250"/>
            </a:avLst>
          </a:prstGeom>
          <a:solidFill>
            <a:srgbClr val="0B3D2E"/>
          </a:solidFill>
          <a:ln w="13970">
            <a:solidFill>
              <a:srgbClr val="C8A2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3767328"/>
            <a:ext cx="2651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 (degree 6)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611880" y="3767328"/>
            <a:ext cx="2651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1.23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00800" y="3767328"/>
            <a:ext cx="2651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241.97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9189720" y="3767328"/>
            <a:ext cx="2651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detonates outside calibration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0080" y="534924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Panel 1, seed 26104: same data, same calibration window, two contracts. The Model Validation Theorem is why the holdout exists: in-sample fit can never catch this.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§4.3 ABSTRACTION AND DECOMPOSITION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Leaving things out, on purpose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Abstraction (Def.): a mapping that forgets coordinates while preserving what the contract needs — the Abstraction Principle states exactly when the forgetting is safe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Decomposition (Def.): cutting the model along weak couplings — subsystem models that can be built, validated, and owned separately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are duals: abstraction goes up the hierarchy, decomposition goes across it — both are contracts about what may be ignored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Failure mode: abstracting away the coupling the question is about — Chapter 2’s divested-engineering example was exactly this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§4.4 · THE HIERARCHICAL CONSISTENCY THEOREM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is the aggregate a state?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828800"/>
            <a:ext cx="10881360" cy="1600200"/>
          </a:xfrm>
          <a:prstGeom prst="roundRect">
            <a:avLst>
              <a:gd name="adj" fmla="val 4571"/>
            </a:avLst>
          </a:prstGeom>
          <a:solidFill>
            <a:srgbClr val="0B3D2E"/>
          </a:solidFill>
          <a:ln w="12700">
            <a:solidFill>
              <a:srgbClr val="C8A2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965960"/>
            <a:ext cx="103327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Hierarchical Consistency Theorem.  </a:t>
            </a:r>
            <a:pPr indent="0" marL="0">
              <a:buNone/>
            </a:pPr>
            <a:r>
              <a:rPr lang="en-US" sz="15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Coarse dynamics are legitimate — the aggregate evolves by a law of its own — exactly when the fine dynamics are invariant across the aggregated fiber. Otherwise the “coarse law” depends on composition, and the aggregate is a summary, not a state.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3703320"/>
            <a:ext cx="107899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Panel 2: equal growth rates → terminal gap 0.0000; unequal rates → gap 6.29 and widening — the theorem in two columns of a spreadsheet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Consistency composes (Prop.): legitimate aggregations stack through the hierarchy — division to segment to enterprise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reading: every consolidated KPI silently claims fiber-invariance; the theorem tells you when the claim is true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§4.5 MEASUREMENT, VALIDATION, AND VERIFICATION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different questions, never to be confused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7053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7053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V₁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we build the model right? — the computational chain reproduces the mathematics (links checked, seeds fixed)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136392"/>
            <a:ext cx="108813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6956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6956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V₂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209544"/>
            <a:ext cx="941832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we build the right model? — performance on a declared record, outside the calibration window (Model Validation Theorem)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535424"/>
            <a:ext cx="108813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7685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7685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608576"/>
            <a:ext cx="941832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state observable at all? — error, latency, and the gap between g(x) and x (Ch. 2’s output map returns)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806440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lab’s Checks tabs and PASS cells are verification made habitual; the holdout window is validation made mandatory.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§4.6 THE MODEL LIFECYCLE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model is an instrument under maintenance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92024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92024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Specify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313432" y="192024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523744" y="192024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2523744" y="192024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97096" y="192024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407408" y="192024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4407408" y="192024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080760" y="192024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291072" y="192024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291072" y="192024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964424" y="192024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174736" y="192024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8174736" y="192024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848088" y="192024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10058400" y="192024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C8A24B"/>
          </a:solidFill>
          <a:ln/>
        </p:spPr>
      </p:sp>
      <p:sp>
        <p:nvSpPr>
          <p:cNvPr id="23" name="Text 21"/>
          <p:cNvSpPr/>
          <p:nvPr/>
        </p:nvSpPr>
        <p:spPr>
          <a:xfrm>
            <a:off x="10058400" y="192024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41F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drift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94360" y="329184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Specify the contract; build the four-type chain; verify the links; validate on the declared record; deploy within the certified domain, off-domain use annotated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drift: rolling discrepancy against tolerance — because in enterprise systems the drift is often the enterprise’s own learning (Ch. 2’s adaptation, seen from the model’s side)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Retire or refit when the domain moves: a validated model of last year’s enterprise is an unvalidated model of this year’s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§4.1 · DEFINITION AND THEOREM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 model is, and when one exists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3716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model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mapping from a declared fragment of the enterprise (the contract’s scope) to a formal structure that answers the contract’s question within its validity domain.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2461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32461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13" name="Text 11"/>
          <p:cNvSpPr/>
          <p:nvPr/>
        </p:nvSpPr>
        <p:spPr>
          <a:xfrm>
            <a:off x="841248" y="33558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Model Representation Theorem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841248" y="37033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the contract’s premises — an identifiable scope, a measurable record, a well-posed question — a model of the declared type exists. Existence is conditional on the contract: no contract, no theorem.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pattern repeats from Chapters 1 and 2: representation results whose force is exactly the force of their premises.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§4.2 · THE PICTURE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fits, one holdout window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rich model is not drawn: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quarter 20 it sits hundreds of units off-axis. In-sample it hugged every noise wiggle; that hugging IS the failure. The notebook draws it — within a clipped axis.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§4.3 · THE ABSTRACTION PRINCIPLE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forgetting is safe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✓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forgotten coordinates do not feed back into the retained ones within the validity domain — the coupling the contract cares about is preserved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✗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Unsafe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abstraction severs an active channel: divest shared engineering and workforce capability falls more than proportionally (Ch. 1, Example 1.2)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≡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Re-run the contract’s question on the abstracted and full models over the declared record — agreement within tolerance certifies the abstraction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Abstraction is a model of a model — so it gets a contract too, and a validation record of its own.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§4.4 · CONSISTENCY COMPOSES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Legitimate aggregations stack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Hierarchical Consistency Composes (Prop.): if asset → function and function → division aggregations are each fiber-invariant, so is asset → division — the hierarchy inherits legitimacy level by level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audit this licenses: certify each aggregation step once, reuse everywhere — the alternative is re-deriving consolidated dynamics from scratch per question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converse audit: one non-invariant step anywhere poisons every level above it — find the step, don’t patch the symptom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9 will make this structural (the state architecture); today it is a property of models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§4.5 · MEASUREMENT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gap between g(x) and x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 said the board sees outputs, not states; measurement theory is the discipline of the gap: error, latency, revision, gaming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Error: the frozen noise vector in this week’s lab (σ = 1.2) is a stand-in for every survey, estimate, and allocation in a real close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Latency and revision: the state at t is measured at t + δ and restated at t + Δ — trajectories are reconstructed, never simply observed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Gaming: when a measurement becomes a target, the channel becomes strategic — the model must decide whether to model the gaming (a preview of Vol II’s incentives)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§4.6 · WORKED EXAMPLE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Drift, in an enterprise that learns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pricing model validated on 2024–2025 deploys in 2026; sales teams learn its thresholds within two quarters and steer deals around them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rolling discrepancy crosses tolerance not because the world changed but because the enterprise adapted to the model — Chapter 2’s θ-dynamics arriving from inside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lifecycle’s answer: monitor → diagnose (world drift vs. reflexive drift) → refit or re-contract — with off-domain use annotated in the interim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DCT stance: a model is an instrument under maintenance, and the maintenance schedule is part of the contract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 · THE CHAPTER IN ONE PICTURE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Contract in, trusted number out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2377440"/>
            <a:ext cx="2084832" cy="1051560"/>
          </a:xfrm>
          <a:prstGeom prst="roundRect">
            <a:avLst>
              <a:gd name="adj" fmla="val 6957"/>
            </a:avLst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377440"/>
            <a:ext cx="2084832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41F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2706624" y="2377440"/>
            <a:ext cx="21945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907792" y="2377440"/>
            <a:ext cx="2084832" cy="1051560"/>
          </a:xfrm>
          <a:prstGeom prst="roundRect">
            <a:avLst>
              <a:gd name="adj" fmla="val 6957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2907792" y="2377440"/>
            <a:ext cx="2084832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Four-type chain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974336" y="2377440"/>
            <a:ext cx="21945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175504" y="2377440"/>
            <a:ext cx="2084832" cy="1051560"/>
          </a:xfrm>
          <a:prstGeom prst="roundRect">
            <a:avLst>
              <a:gd name="adj" fmla="val 6957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175504" y="2377440"/>
            <a:ext cx="2084832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links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7242048" y="2377440"/>
            <a:ext cx="21945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443216" y="2377440"/>
            <a:ext cx="2084832" cy="1051560"/>
          </a:xfrm>
          <a:prstGeom prst="roundRect">
            <a:avLst>
              <a:gd name="adj" fmla="val 6957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7443216" y="2377440"/>
            <a:ext cx="2084832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 on record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9509760" y="2377440"/>
            <a:ext cx="21945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710928" y="2377440"/>
            <a:ext cx="2084832" cy="1051560"/>
          </a:xfrm>
          <a:prstGeom prst="roundRect">
            <a:avLst>
              <a:gd name="adj" fmla="val 6957"/>
            </a:avLst>
          </a:prstGeom>
          <a:solidFill>
            <a:srgbClr val="C8A24B"/>
          </a:solidFill>
          <a:ln/>
        </p:spPr>
      </p:sp>
      <p:sp>
        <p:nvSpPr>
          <p:cNvPr id="20" name="Text 18"/>
          <p:cNvSpPr/>
          <p:nvPr/>
        </p:nvSpPr>
        <p:spPr>
          <a:xfrm>
            <a:off x="9710928" y="2377440"/>
            <a:ext cx="2084832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41F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Certified domain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640080" y="402336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Volume II optimizes runs through this pipe. Chapters 5–15 build the mathematics; Chapter 4 is why anyone should believe its numbers.</a:t>
            </a:r>
            <a:endParaRPr lang="en-US" sz="14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26104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MODELS, 1 HOLDOUT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242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RICH RMSE, HOLDOUT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0.0000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GAP, EQUAL RATES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DCT_V1_Ch04_Lab.ipynb — the validation lesson (simple vs. rich model on a holdout) and the Hierarchical Consistency demonstration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DCT_V1_Ch04_Lab.xlsx — observations frozen from seed 26104; model predictions and RMSEs in live formulas; both aggregation cases computed on-sheet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including the equal-rates gap, computed rather than asserted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4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 begin with contracts: purpose, scope, validity domain, validation record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Completeness is relative to purpose; the representation bound punishes structure the contract cannot support — RMSE 1.23 in-sample became 241.97 out-of-sample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Abstraction and decomposition are disciplined forgetting; the Abstraction Principle names the safety condition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Aggregates are states only under fiber-invariance — and consistency composes up the hierarchy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 ≠ validation ≠ measurement; the lifecycle closes with drift monitoring, because the enterprise learns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model bench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AXIOM-04’s model bench: slide the polynomial degree and watch calibration RMSE fall while holdout RMSE turns and detonates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aggregation panel: set the three subsystem rates and watch the coarse law hold or drift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4.13–4.16 (Part D) are contract-writing exercises — the module supplies the models to contract for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4.1–4.5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 elements; the four types; verification vs. validation in one’s own workflow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4.6–4.8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Abstraction Principle proved on examples; fiber-invariance conditions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4.9–4.12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week’s lab extended: degrees, windows, rate vectors — seed 26104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4.13–4.16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modeling contract for a live decision in your enterprise, validated on a declared record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4.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I, Chapter 4 — the Validation Theorem and the Hierarchical Consistency Theorem with care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1–2; confirm the validation cell prints 7×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AXIOM-04’s model bench; answer Exercise 4.13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3 → Chapter 5): the enterprise state made rigorous — the minimal state as the memory the future requires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“A model without a contract cannot fail — which is exactly why it cannot be trusted.”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Chapter 4, on the modeling contract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4 · seed 26104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5 — Enterprise State Representation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state as the memory the future requires — the Realization Theorem makes “the state” non-arbitrary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Trajectories, transitions, and the flow map; equilibria and their stability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Feasible regions as constraint intersections — covenant walls become geometry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26105 · AXIOM-05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· Chapter 4 · Week 2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26104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2026-07-13T22:14:34Z</dcterms:created>
  <dcterms:modified xsi:type="dcterms:W3CDTF">2026-07-13T22:14:34Z</dcterms:modified>
</cp:coreProperties>
</file>