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xₖ₊₁ = xₖ + Δt·r·xₖ(1 − xₖ/κ) — seed 26105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enterprise scale x(t)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Sheet1!$A$2:$A$42</c:f>
              <c:multiLvlStrCache>
                <c:ptCount val="4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>1</c:v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>2</c:v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3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>4</c:v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>5</c:v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6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>7</c:v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>8</c:v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9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>10</c:v>
                  </c:pt>
                </c:lvl>
              </c:multiLvlStrCache>
            </c:multiLvlStr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2</c:v>
                </c:pt>
                <c:pt idx="1">
                  <c:v>2.441</c:v>
                </c:pt>
                <c:pt idx="2">
                  <c:v>2.9768184177499997</c:v>
                </c:pt>
                <c:pt idx="3">
                  <c:v>3.6266643039861743</c:v>
                </c:pt>
                <c:pt idx="4">
                  <c:v>4.413070210941997</c:v>
                </c:pt>
                <c:pt idx="5">
                  <c:v>5.362191833858863</c:v>
                </c:pt>
                <c:pt idx="6">
                  <c:v>6.503990518635126</c:v>
                </c:pt>
                <c:pt idx="7">
                  <c:v>7.872209126828414</c:v>
                </c:pt>
                <c:pt idx="8">
                  <c:v>9.504019908157636</c:v>
                </c:pt>
                <c:pt idx="9">
                  <c:v>11.439190000060126</c:v>
                </c:pt>
                <c:pt idx="10">
                  <c:v>13.718583847394335</c:v>
                </c:pt>
                <c:pt idx="11">
                  <c:v>16.381816241807584</c:v>
                </c:pt>
                <c:pt idx="12">
                  <c:v>19.463906113608502</c:v>
                </c:pt>
                <c:pt idx="13">
                  <c:v>22.99088679647184</c:v>
                </c:pt>
                <c:pt idx="14">
                  <c:v>26.974529355379595</c:v>
                </c:pt>
                <c:pt idx="15">
                  <c:v>31.406641683965475</c:v>
                </c:pt>
                <c:pt idx="16">
                  <c:v>36.25378749366146</c:v>
                </c:pt>
                <c:pt idx="17">
                  <c:v>41.453631187555274</c:v>
                </c:pt>
                <c:pt idx="18">
                  <c:v>46.91429024282904</c:v>
                </c:pt>
                <c:pt idx="19">
                  <c:v>52.51786663224166</c:v>
                </c:pt>
                <c:pt idx="20">
                  <c:v>58.128602414391715</c:v>
                </c:pt>
                <c:pt idx="21">
                  <c:v>63.60493551566639</c:v>
                </c:pt>
                <c:pt idx="22">
                  <c:v>68.81347340729914</c:v>
                </c:pt>
                <c:pt idx="23">
                  <c:v>73.64209314859305</c:v>
                </c:pt>
                <c:pt idx="24">
                  <c:v>78.00945886958786</c:v>
                </c:pt>
                <c:pt idx="25">
                  <c:v>81.86926685071181</c:v>
                </c:pt>
                <c:pt idx="26">
                  <c:v>85.20905396910759</c:v>
                </c:pt>
                <c:pt idx="27">
                  <c:v>88.04477963595865</c:v>
                </c:pt>
                <c:pt idx="28">
                  <c:v>90.41311780647418</c:v>
                </c:pt>
                <c:pt idx="29">
                  <c:v>92.36337260208427</c:v>
                </c:pt>
                <c:pt idx="30">
                  <c:v>93.95039809108246</c:v>
                </c:pt>
                <c:pt idx="31">
                  <c:v>95.22921373326206</c:v>
                </c:pt>
                <c:pt idx="32">
                  <c:v>96.25142973967158</c:v>
                </c:pt>
                <c:pt idx="33">
                  <c:v>97.06324154550308</c:v>
                </c:pt>
                <c:pt idx="34">
                  <c:v>97.70460695976975</c:v>
                </c:pt>
                <c:pt idx="35">
                  <c:v>98.209215528101</c:v>
                </c:pt>
                <c:pt idx="36">
                  <c:v>98.60492648897248</c:v>
                </c:pt>
                <c:pt idx="37">
                  <c:v>98.91443901122604</c:v>
                </c:pt>
                <c:pt idx="38">
                  <c:v>99.1560387377144</c:v>
                </c:pt>
                <c:pt idx="39">
                  <c:v>99.34432741285111</c:v>
                </c:pt>
                <c:pt idx="40">
                  <c:v>99.49088645524115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years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x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State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Representation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5 · Week 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26105 · AXIOM-05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 enterprise state mathematically, including the canonical minimal state as future-relevant memory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state vectors with declared variables, units, types, and measurement conventions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state variables from parameters — and explain why the boundary is horizon-relative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 enterprises in multidimensional state spaces and read their geometry: admissibility, boundaries, binding constraints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trajectories in continuous and discrete time, with their sampling relationship and concatenation algebra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feasible and infeasible states; compute feasible regions as constraint intersections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equilibrium, classify stability informally, and state existence conditions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configuration mathematically and translate configuration questions into geometry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transitions, including the flow map linking continuous evolution to discrete epochs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state representations for the operator theory of Chapter 6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the Minimal State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Variables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Spaces &amp; Configurations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Trajectories &amp; Transitions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Equilibria &amp; Feasible Regions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 &amp; Visualization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§5.2 STATE CONCEPTS AND THE MINIMAL STATE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state is the memory the future requires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state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decision-relevant configuration at time t, encoded as x(t) ∈ ᵋ: exactly the information the future evolution requires — no less (or prediction fails), and canonically no more (or the state carries dead weight).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Realization Theorem makes “the state” non-arbitrary: among all sufficient encodings there is a minimal one, unique up to relabeling — the enterprise’s future-relevant memory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leaves as a modeling commitment: that a decision-relevant encoding exists at all — Chapter 4’s contract enters exactly in the theorem’s premises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touchstone for every membership debate: does the future require this quantity, at this horizon?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§5.3 ENTERPRISE STATE VARIABLES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State or parameter? The boundary is horizon-relative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5303520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874520"/>
            <a:ext cx="4846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One-year horizon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capability: a parameter — it will not move enough to matter.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platform: a parameter.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Liquidity: a state — it moves monthly.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691640"/>
            <a:ext cx="5303520" cy="3017520"/>
          </a:xfrm>
          <a:prstGeom prst="roundRect">
            <a:avLst>
              <a:gd name="adj" fmla="val 2424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874520"/>
            <a:ext cx="4846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Ten-year horizon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capability: promoted to state — the digital option lives or dies on it.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platform: a state.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the operating model becomes coordinates.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4983480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5.2 asks for a quantity whose promotion has already happened in your organization’s planning practice — the boundary moves, and the modeler moves it.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§5.4 STATE SPACES AND CONFIGURATIONS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Configurations correspond to points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Configuration (Def.) and the Configuration Theorem: every question of the form “could we be a company that…” is a question about a region of ᵋ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questions become vector-space geometry: “asset-light,” “investment-grade,” “platform business” are half-spaces, boxes, and manifolds once coordinates are declared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covenant model warning (Exercise 5.3): writing x₂ &lt; 4.5 instead of x₂ ≤ 4.5 is not a stylistic choice — the State Space Completeness Theorem needs closed constraint sets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Instantaneous Uniqueness (Prop.): at each t the enterprise occupies exactly one point — ambiguity about “where we are” is measurement, never ontology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§5.5 · TRAJECTORIES AND TRANSITIONS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Continuous flow, discrete epochs, one algebra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56232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ΦΔ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920240" y="1856232"/>
            <a:ext cx="9418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flow map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a continuous trajectory at spacing Δ and you get a discrete one — exactly, not approximately (Prop. 5.3)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86207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35224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⊕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920240" y="2935224"/>
            <a:ext cx="9418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Concatenation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Trajectories compose end-to-start: phase 1 then phase 2 is one trajectory (Prop.: Ordering, Concatenation, Sampling)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394106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014216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∃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920240" y="4014216"/>
            <a:ext cx="9418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Existence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Trajectory Existence Theorem: under the contract’s hypotheses, the evolution is well-posed — rigor arriving on schedule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502005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93208"/>
            <a:ext cx="9144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⇄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920240" y="5093208"/>
            <a:ext cx="9418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Evolution Through Transitions (Prop. 5.4): the continuous and discrete pictures agree wherever both apply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§5.6 EQUILIBRIUM STATES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equilibria, one startup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Equilibrium (Def.): a state the dynamics do not move — and the Equilibrium Theorem gives existence conditions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startup logistic (Example 5.4, lab Panel 1): the origin is unstable — the expansive phase is the neighborhood of an equilibrium being escaped; κ is stable — the wall growth must meet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 classified informally here; Chapter 7 makes it rigorous — today the picture: the fan of 200 disturbed paths organizes itself around κ (lab Panel 2)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Equilibrium ≠ target (Exercise 5.4): a target deliberately set off-equilibrium requires the dynamics to be actively held there — a preview of control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§5.7 FEASIBLE STATE REGIONS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Feasibility is simultaneous satisfaction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40080" y="173736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CANDIDATE (x₁, x₂)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2880360" y="173736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g₁: x₁ ≥ 20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120640" y="173736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g₂: x₂ ≤ 4.5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360920" y="173736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g₃: x₁−8x₂ ≥ −10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601200" y="173736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FEASIBLE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" y="2212848"/>
            <a:ext cx="10881360" cy="713232"/>
          </a:xfrm>
          <a:prstGeom prst="roundRect">
            <a:avLst>
              <a:gd name="adj" fmla="val 7692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267712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(100.0, 3.2)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063240" y="2267712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+80.0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303520" y="2267712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+1.3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543800" y="2267712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+84.4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9784080" y="2267712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YES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40080" y="3054096"/>
            <a:ext cx="10881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108960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(15.0, 2.0)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063240" y="3108960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05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−5.0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303520" y="3108960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+2.5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543800" y="3108960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+21.0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9784080" y="3108960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3895344"/>
            <a:ext cx="10881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3950208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(60.0, 5.0)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3063240" y="3950208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+40.0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303520" y="3950208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05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−0.5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7543800" y="3950208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+30.0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784080" y="3950208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40080" y="4736592"/>
            <a:ext cx="10881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" y="4791456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(25.0, 4.4)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3063240" y="4791456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+5.0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303520" y="4791456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+0.1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7543800" y="4791456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05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−0.2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84080" y="4791456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2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640080" y="56692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 candidate passes two constraints and fails the third by 0.2 — Feasibility Is Simultaneous Satisfaction (Prop.): constraints bind jointly, and the feasible region is their intersection.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§5.8 STATE DIMENSION AND VISUALIZATION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curse, and the instruments it forces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n = 8 (Meridian’s dimension) the inscribed ball fills 1.6% of the cube; by n = 12, 0.03% — “typical” states are corner states and pairwise scatterplots lie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5.★ (curse) makes it quantitative; lab Panel 4 draws the collapse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Hence §5.8’s instruments: radar plots and parallel coordinates — the parallel-coordinate movies of Chapter 1’s three options (liquidity trough, restructuring jump, turnaround drift) are the payoff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AXIOM-05 extends AXIOM-01’s inspector with a state constructor: declare variables, units, types — and see your own enterprise in both instruments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Rigor arrives on schedule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1–4 used “state” on credit: a vector, a promise, a contract. This chapter pays the debt — definitions, propositions, theorems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of the chapter mirrors the plan of the course: define the object, give it a space, give it motion, find its rest points, fence its feasibility, then learn to see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eight coordinates return in every section — the same enterprise, each concept landing on it in turn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last section the Ch. 6 handoff is ready: the state is the noun; next week, the verb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§5.2 · THE REALIZATION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makes “the state” non-arbitrary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65960"/>
            <a:ext cx="103327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Realization (Thm 5.x).  </a:t>
            </a:r>
            <a:pPr indent="0" marL="0"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all encodings sufficient for the declared future — all memories the evolution can run on — there is a minimal one, unique up to relabeling. The enterprise’s canonical state is its future-relevant memory, no more and no less.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3703320"/>
            <a:ext cx="107899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makes non-arbitrary: given the contract, the state is not a matter of taste — sufficiency and minimality pin it down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leaves as commitment: the contract itself — which future, which horizon, which decisions (Exercise 5.5 asks exactly where Ch. 4 enters the premises)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consequence: every “should K be in the state?” debate has a court of appeal — the touchstone, applied at the declared horizon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§5.3 · WORKED MEMBERSHIP CALLS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candidates, one touchstone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965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965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patent portfolio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licenses, defends, and builds on it — memory the future requires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8036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008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008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✗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5351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year’s reported earnings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doesn’t consult it once today’s state is known — history, not memory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6908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970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970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4223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CEO’s remaining contract term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clock the succession dynamics run on — state, at any strategic horizon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5780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8581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8581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33095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historical R&amp;D spend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via what it built — if capability indices are in the state, the cumulative spend is redundant (minimality strikes it)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5.1 runs the full panel; the point is the method, not the verdicts — the touchstone plus minimality decides, case by case.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§5.6 · THE STARTUP LOGISTIC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Escaping one equilibrium, meeting another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S-curve as regimes: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expansive phase = the neighborhood of the unstable equilibrium at 0; deceleration = the stable wall at κ asserting itself.</a:t>
            </a:r>
            <a:endParaRPr lang="en-US" sz="1450" dirty="0"/>
          </a:p>
          <a:p>
            <a:pPr indent="0" marL="0">
              <a:buNone/>
            </a:pPr>
            <a:endParaRPr lang="en-US" sz="145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CFO memo’s regime handover (Ex. 5.18) is, in this model, the inflection.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§5.7 · THE REGION,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feasible region is an intersection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914400" y="5669280"/>
            <a:ext cx="4937760" cy="914"/>
          </a:xfrm>
          <a:prstGeom prst="line">
            <a:avLst/>
          </a:prstGeom>
          <a:noFill/>
          <a:ln w="15240">
            <a:solidFill>
              <a:srgbClr val="8A8F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828800"/>
            <a:ext cx="914" cy="3840480"/>
          </a:xfrm>
          <a:prstGeom prst="line">
            <a:avLst/>
          </a:prstGeom>
          <a:noFill/>
          <a:ln w="15240">
            <a:solidFill>
              <a:srgbClr val="8A8F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0240" y="1828800"/>
            <a:ext cx="914" cy="3840480"/>
          </a:xfrm>
          <a:prstGeom prst="line">
            <a:avLst/>
          </a:prstGeom>
          <a:noFill/>
          <a:ln w="25400">
            <a:solidFill>
              <a:srgbClr val="0B3D2E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914400" y="2468880"/>
            <a:ext cx="4937760" cy="914"/>
          </a:xfrm>
          <a:prstGeom prst="line">
            <a:avLst/>
          </a:prstGeom>
          <a:noFill/>
          <a:ln w="25400">
            <a:solidFill>
              <a:srgbClr val="C8A24B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 flipV="1">
            <a:off x="914400" y="4937760"/>
            <a:ext cx="2194560" cy="-2011680"/>
          </a:xfrm>
          <a:prstGeom prst="line">
            <a:avLst/>
          </a:prstGeom>
          <a:noFill/>
          <a:ln w="25400">
            <a:solidFill>
              <a:srgbClr val="1B6B52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1920240" y="2468880"/>
            <a:ext cx="3931920" cy="3200400"/>
          </a:xfrm>
          <a:prstGeom prst="rect">
            <a:avLst/>
          </a:prstGeom>
          <a:solidFill>
            <a:srgbClr val="C8A24B">
              <a:alpha val="18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965960" y="1600200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g₁: x₁ = 20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846320" y="21945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g₂: x₂ = 4.5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143000" y="31089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g₃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291840" y="374904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feasible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1737360"/>
            <a:ext cx="50292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constraint is a half-plane; the region is their intersection — Feasibility Is Simultaneous Satisfaction, drawn</a:t>
            </a:r>
            <a:endParaRPr lang="en-US" sz="13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 constraints are the region’s walls; the near-miss candidate sits 0.2 outside the g₃ wall</a:t>
            </a:r>
            <a:endParaRPr lang="en-US" sz="13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Space Completeness Theorem certifies the region is well-defined when the walls are closed (≤, never &lt;)</a:t>
            </a:r>
            <a:endParaRPr lang="en-US" sz="13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optimizes over exactly this object — the geometry built today is the feasible set of the GEOP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§5.9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chapter’s three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startup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equilibria and a regime handover — lab Panels 1–2, Exercise 5.18’s memo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book by grade, capital and liquidity ratios — where the covenant wall x₂ ≤ 4.5 gets its teeth (Example: bank; Exercise 5.3)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hospital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capacity map iterated to equilibrium — Exercise 5.12 rebuilds it “with AXIOM-05 or the Chapter 5 notebook”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institutions, one apparatus — the demonstration that the state representation is a method, not a metaphor for any single industry.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§5.10 PREPARATION FOR CHAPTER 6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noun is fixed. Next, the verb.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this week: the state (canonically), its space (with closed walls), its motion (trajectories with an exact sampling theory), its rest (equilibria), its limits (feasibility), its visibility (instruments against the curse)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Deliberately deferred: what MOVES the state by design — operators, their algebra, their feasible sets, their invariants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handoff sentence of the book: the state is the noun of Dynamic Corporate Transformation; the operator is its verb — Chapter 6 supplies the verb’s grammar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three options, already trajectories (Ch. 1) and intervention depths (Ch. 2), become operator families next week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26105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EQUILIBRIA (0, κ)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/ 4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CANDIDATES FEASIBLE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1.6%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BALL/CUBE AT n=8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DCT_V1_Ch05_Lab.ipynb — four panels: the startup logistic and its equilibria, the seeded attractor fan, the feasibility table, and the curse of dimensionality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DCT_V1_Ch05_Lab.xlsx — the logistic recursion, slack-by-slack feasibility checks, and the volume ratio via GAMMALN, all in live formulas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26105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5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is the memory the future requires; the Realization Theorem makes it canonical, and Chapter 4’s contract enters in its premises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vs. parameter is horizon-relative — the modeler moves the boundary, and should say so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Configurations are points; configuration questions are geometry; covenant walls demand closed constraint sets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Trajectories order, concatenate, and sample exactly (the flow map); equilibria organize dynamics — the startup escapes 0 and meets κ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is simultaneous satisfaction — and at n = 8 the curse makes radar and parallel coordinates instruments, not decorations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state, instrumented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AXIOM-05 is the state chapter’s instrument suite: a state constructor extending AXIOM-01’s inspector — declare variables, units, types; the Meridian instance preloaded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and parallel-coordinate views; the logistic bench with draggable r and κ; the feasibility painter shading the constraint intersection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5.9–5.12 say “with AXIOM-05 or the Chapter 5 notebook” — they mean this lab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5.1–5.5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membership by the touchstone; horizon promotions; equilibrium vs. target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5.6–5.8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Realization Theorem’s premises; closed constraints; flow-map exactness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5.9–5.12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Rebuild the panels: logistic regimes, feasibility sweeps, the curse — seed 26105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5.13–5.18★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enterprise’s eight coordinates, formally declared; the CFO memo’s regime handover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5.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5 — the Realization Theorem and §5.7’s feasibility apparatus carefully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1, 3, and 4; confirm the validation cell prints 7×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AXIOM-05’s state constructor; begin Exercise 5.13 (your own enterprise’s state, declared)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3 → Chapter 6): transformation operators — the verb’s grammar: composition, iteration, invariance, and the sustainable core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state is the noun of Dynamic Corporate Transformation; the operator is its verb. This chapter fixes the noun — rigorously, canonically, and once.”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5, framing (after the Ch. 6 opening)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5 · seed 26105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6 — Enterprise Transformation Operators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as mathematical mapping; the operator algebra: composition, iteration, inverses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Invariance and the sustainable core; feasible transformations and reachability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three options become three operator families — and the jump gets its formal home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26106 · AXIOM-06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5 · Week 3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26105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2026-07-13T22:14:35Z</dcterms:created>
  <dcterms:modified xsi:type="dcterms:W3CDTF">2026-07-13T22:14:35Z</dcterms:modified>
</cp:coreProperties>
</file>