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300" b="0" i="0" u="none" strike="noStrike">
                <a:solidFill>
                  <a:srgbClr val="0B3D2E"/>
                </a:solidFill>
                <a:latin typeface="Georgia"/>
              </a:rPr>
              <a:t>ρ(A) = 0.7746: decay with rotation — seed 26107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‖x_k‖</c:v>
                </c:pt>
              </c:strCache>
            </c:strRef>
          </c:tx>
          <c:spPr>
            <a:solidFill>
              <a:srgbClr val="C8A24B"/>
            </a:solidFill>
            <a:ln w="3048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Sheet1!$A$2:$A$26</c:f>
              <c:multiLvlStrCache>
                <c:ptCount val="25"/>
                <c:lvl>
                  <c:pt idx="0">
                    <c:v>0</c:v>
                  </c:pt>
                  <c:pt idx="1">
                    <c:v/>
                  </c:pt>
                  <c:pt idx="2">
                    <c:v>2</c:v>
                  </c:pt>
                  <c:pt idx="3">
                    <c:v/>
                  </c:pt>
                  <c:pt idx="4">
                    <c:v>4</c:v>
                  </c:pt>
                  <c:pt idx="5">
                    <c:v/>
                  </c:pt>
                  <c:pt idx="6">
                    <c:v>6</c:v>
                  </c:pt>
                  <c:pt idx="7">
                    <c:v/>
                  </c:pt>
                  <c:pt idx="8">
                    <c:v>8</c:v>
                  </c:pt>
                  <c:pt idx="9">
                    <c:v/>
                  </c:pt>
                  <c:pt idx="10">
                    <c:v>10</c:v>
                  </c:pt>
                  <c:pt idx="11">
                    <c:v/>
                  </c:pt>
                  <c:pt idx="12">
                    <c:v>12</c:v>
                  </c:pt>
                  <c:pt idx="13">
                    <c:v/>
                  </c:pt>
                  <c:pt idx="14">
                    <c:v>14</c:v>
                  </c:pt>
                  <c:pt idx="15">
                    <c:v/>
                  </c:pt>
                  <c:pt idx="16">
                    <c:v>16</c:v>
                  </c:pt>
                  <c:pt idx="17">
                    <c:v/>
                  </c:pt>
                  <c:pt idx="18">
                    <c:v>18</c:v>
                  </c:pt>
                  <c:pt idx="19">
                    <c:v/>
                  </c:pt>
                  <c:pt idx="20">
                    <c:v>20</c:v>
                  </c:pt>
                  <c:pt idx="21">
                    <c:v/>
                  </c:pt>
                  <c:pt idx="22">
                    <c:v>22</c:v>
                  </c:pt>
                  <c:pt idx="23">
                    <c:v/>
                  </c:pt>
                  <c:pt idx="24">
                    <c:v>24</c:v>
                  </c:pt>
                </c:lvl>
              </c:multiLvlStrCache>
            </c:multiLvlStr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10</c:v>
                </c:pt>
                <c:pt idx="1">
                  <c:v>6.324555320336759</c:v>
                </c:pt>
                <c:pt idx="2">
                  <c:v>4.242640687119285</c:v>
                </c:pt>
                <c:pt idx="3">
                  <c:v>3.420526275297414</c:v>
                </c:pt>
                <c:pt idx="4">
                  <c:v>3.1819805153394642</c:v>
                </c:pt>
                <c:pt idx="5">
                  <c:v>3.0018744144284253</c:v>
                </c:pt>
                <c:pt idx="6">
                  <c:v>2.715145023751034</c:v>
                </c:pt>
                <c:pt idx="7">
                  <c:v>2.330168046515101</c:v>
                </c:pt>
                <c:pt idx="8">
                  <c:v>1.8992405801398624</c:v>
                </c:pt>
                <c:pt idx="9">
                  <c:v>1.47265331810053</c:v>
                </c:pt>
                <c:pt idx="10">
                  <c:v>1.0863405468949991</c:v>
                </c:pt>
                <c:pt idx="11">
                  <c:v>0.7611439539975546</c:v>
                </c:pt>
                <c:pt idx="12">
                  <c:v>0.5059818708849735</c:v>
                </c:pt>
                <c:pt idx="13">
                  <c:v>0.3221672552152678</c:v>
                </c:pt>
                <c:pt idx="14">
                  <c:v>0.20721090719953333</c:v>
                </c:pt>
                <c:pt idx="15">
                  <c:v>0.1529411140436674</c:v>
                </c:pt>
                <c:pt idx="16">
                  <c:v>0.13604096314052133</c:v>
                </c:pt>
                <c:pt idx="17">
                  <c:v>0.129050247106901</c:v>
                </c:pt>
                <c:pt idx="18">
                  <c:v>0.11920329176002134</c:v>
                </c:pt>
                <c:pt idx="19">
                  <c:v>0.10466932348070056</c:v>
                </c:pt>
                <c:pt idx="20">
                  <c:v>0.08721684015091917</c:v>
                </c:pt>
                <c:pt idx="21">
                  <c:v>0.06909636411687968</c:v>
                </c:pt>
                <c:pt idx="22">
                  <c:v>0.052089558738394416</c:v>
                </c:pt>
                <c:pt idx="23">
                  <c:v>0.037329357500781306</c:v>
                </c:pt>
                <c:pt idx="24">
                  <c:v>0.02538316481373203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x₁ component</c:v>
                </c:pt>
              </c:strCache>
            </c:strRef>
          </c:tx>
          <c:spPr>
            <a:solidFill>
              <a:srgbClr val="8A8F8B"/>
            </a:solidFill>
            <a:ln w="30480" cap="flat">
              <a:solidFill>
                <a:srgbClr val="8A8F8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8A8F8B"/>
              </a:solidFill>
              <a:ln w="9525" cap="flat">
                <a:solidFill>
                  <a:srgbClr val="8A8F8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Sheet1!$A$2:$A$26</c:f>
              <c:multiLvlStrCache>
                <c:ptCount val="25"/>
                <c:lvl>
                  <c:pt idx="0">
                    <c:v>0</c:v>
                  </c:pt>
                  <c:pt idx="1">
                    <c:v/>
                  </c:pt>
                  <c:pt idx="2">
                    <c:v>2</c:v>
                  </c:pt>
                  <c:pt idx="3">
                    <c:v/>
                  </c:pt>
                  <c:pt idx="4">
                    <c:v>4</c:v>
                  </c:pt>
                  <c:pt idx="5">
                    <c:v/>
                  </c:pt>
                  <c:pt idx="6">
                    <c:v>6</c:v>
                  </c:pt>
                  <c:pt idx="7">
                    <c:v/>
                  </c:pt>
                  <c:pt idx="8">
                    <c:v>8</c:v>
                  </c:pt>
                  <c:pt idx="9">
                    <c:v/>
                  </c:pt>
                  <c:pt idx="10">
                    <c:v>10</c:v>
                  </c:pt>
                  <c:pt idx="11">
                    <c:v/>
                  </c:pt>
                  <c:pt idx="12">
                    <c:v>12</c:v>
                  </c:pt>
                  <c:pt idx="13">
                    <c:v/>
                  </c:pt>
                  <c:pt idx="14">
                    <c:v>14</c:v>
                  </c:pt>
                  <c:pt idx="15">
                    <c:v/>
                  </c:pt>
                  <c:pt idx="16">
                    <c:v>16</c:v>
                  </c:pt>
                  <c:pt idx="17">
                    <c:v/>
                  </c:pt>
                  <c:pt idx="18">
                    <c:v>18</c:v>
                  </c:pt>
                  <c:pt idx="19">
                    <c:v/>
                  </c:pt>
                  <c:pt idx="20">
                    <c:v>20</c:v>
                  </c:pt>
                  <c:pt idx="21">
                    <c:v/>
                  </c:pt>
                  <c:pt idx="22">
                    <c:v>22</c:v>
                  </c:pt>
                  <c:pt idx="23">
                    <c:v/>
                  </c:pt>
                  <c:pt idx="24">
                    <c:v>24</c:v>
                  </c:pt>
                </c:lvl>
              </c:multiLvlStrCache>
            </c:multiLvlStr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10</c:v>
                </c:pt>
                <c:pt idx="1">
                  <c:v>6</c:v>
                </c:pt>
                <c:pt idx="2">
                  <c:v>2.9999999999999996</c:v>
                </c:pt>
                <c:pt idx="3">
                  <c:v>0.8999999999999997</c:v>
                </c:pt>
                <c:pt idx="4">
                  <c:v>-0.4500000000000002</c:v>
                </c:pt>
                <c:pt idx="5">
                  <c:v>-1.215</c:v>
                </c:pt>
                <c:pt idx="6">
                  <c:v>-1.5525000000000002</c:v>
                </c:pt>
                <c:pt idx="7">
                  <c:v>-1.5997500000000002</c:v>
                </c:pt>
                <c:pt idx="8">
                  <c:v>-1.4681250000000001</c:v>
                </c:pt>
                <c:pt idx="9">
                  <c:v>-1.2423375</c:v>
                </c:pt>
                <c:pt idx="10">
                  <c:v>-0.9826312500000002</c:v>
                </c:pt>
                <c:pt idx="11">
                  <c:v>-0.7285443750000001</c:v>
                </c:pt>
                <c:pt idx="12">
                  <c:v>-0.5032378125000001</c:v>
                </c:pt>
                <c:pt idx="13">
                  <c:v>-0.31773009375000005</c:v>
                </c:pt>
                <c:pt idx="14">
                  <c:v>-0.17465245312500005</c:v>
                </c:pt>
                <c:pt idx="15">
                  <c:v>-0.07134062343750006</c:v>
                </c:pt>
                <c:pt idx="16">
                  <c:v>-0.002219463281250056</c:v>
                </c:pt>
                <c:pt idx="17">
                  <c:v>0.039475179140624955</c:v>
                </c:pt>
                <c:pt idx="18">
                  <c:v>0.06054444667968746</c:v>
                </c:pt>
                <c:pt idx="19">
                  <c:v>0.06713156253515622</c:v>
                </c:pt>
                <c:pt idx="20">
                  <c:v>0.06437067579492185</c:v>
                </c:pt>
                <c:pt idx="21">
                  <c:v>0.05627707617128905</c:v>
                </c:pt>
                <c:pt idx="22">
                  <c:v>0.04579320877998047</c:v>
                </c:pt>
                <c:pt idx="23">
                  <c:v>0.03492356746719727</c:v>
                </c:pt>
                <c:pt idx="24">
                  <c:v>0.024909425932807625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k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state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Dynamic Enterprise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Systems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· Chapter 7 · Week 4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26107 · AXIOM-07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7 · seed 26107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enterprise state and output equations in discrete and continuous time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Existence and Uniqueness Theorem and its Lipschitz hypothesis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Discretize honestly: exact discretization vs. Euler, with the O(Δ²) drift named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state transition structure: the flow, its composition, and A^k for linear systems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dynamic equilibria and apply the Equilibrium Theorem, including multiple equilibria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stability spectrally and relate the eigenvalue test to Lyapunov's definitions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Classify the marginal case: rotations, ρ = 1, and the theorem's inconclusive clause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feedback in gain form and place poles in controllable canonical form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management systems as gain matrices acting on the closed loop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the deterministic theory for its stochastic generalization in Chapter 8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7 · seed 26107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§7.1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&amp; Their Equations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§7.2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&amp; Discrete Time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§7.3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Transition Structure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§7.4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Equilibria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§7.5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Stability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§7.6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&amp; Worked Examples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§7.2 DYNAMIC ENTERPRISE SYSTEMS AND THEIR EQUATIONS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7 · seed 26107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Time applies the operator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Enterprise state equation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Discrete: x_{k+1} = f(x_k, u_k). Continuous: ẋ = f(x, u). The dynamics f is Chapter 6's operator, iterated by the calendar rather than by decision — with the output equation y = g(x) recording what is observed.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Trajectories Satisfy the Governing Equation (Prop.): the trajectory theory of Chapter 5 and the equation view coincide — solutions ARE trajectories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Existence and Uniqueness Theorem: under the contract's hypotheses (Lipschitz f), one future per (x₀, u) — rigor arriving exactly where Chapter 5 promised it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deterministic environment is a declared fiction: every input a known function of time — Chapter 8 exists because no operating executive recognizes that world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§7.3 · CONTINUOUS AND DISCRETE TIME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clocks, one law — if you discretize honestly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40080" y="1828800"/>
            <a:ext cx="10881360" cy="1600200"/>
          </a:xfrm>
          <a:prstGeom prst="roundRect">
            <a:avLst>
              <a:gd name="adj" fmla="val 4571"/>
            </a:avLst>
          </a:prstGeom>
          <a:solidFill>
            <a:srgbClr val="0B3D2E"/>
          </a:solidFill>
          <a:ln w="12700">
            <a:solidFill>
              <a:srgbClr val="C8A2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965960"/>
            <a:ext cx="1033272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Exact Discretization (Prop.).  </a:t>
            </a:r>
            <a:pPr indent="0" marL="0">
              <a:buNone/>
            </a:pPr>
            <a:r>
              <a:rPr lang="en-US" sz="15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Sampling a continuous linear law at spacing Δ gives x_{k+1} = e^{λΔ} x_k — exact at every sample time. Euler's x_{k+1} = (1+λΔ)x_k drifts O(Δ²) per step, and the drift compounds.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3703320"/>
            <a:ext cx="107899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Panel 2 (seed 26107): λ = −0.8, Δ = 0.25 — exact reaches 0.0183 at t=5, Euler reaches 0.0115; a 37% relative error from the cheapest possible scheme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moral is Chapter 4's: discretization is a modeling choice inside the contract, with a named cost — never the spreadsheet's silent default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AXIOM-07's time-semantics bench makes the drift draggable: shrink Δ, watch Euler close the gap at O(Δ²)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§7.4 THE STATE TRANSITION STRUCTURE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7 · seed 26107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transition map carries all of it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State Transition Theorem: the flow Φ(t, t₀) maps states forward and composes across intervals — Chapter 5's Φ_Δ, now with the full semigroup structure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 systems make it a matrix: x_k = A^k x₀ — the whole future is powers of one object, which is why the spectrum decides everything in §7.6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Composition across epochs is Chapter 6's algebra wearing a clock: phase 1 then phase 2 is Φ₂Φ₁, and non-commutativity means sequencing still matters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reading: the transition map is the planning object — “where will we be in 8 quarters under this policy” is one application of Φ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§7.5 ENTERPRISE EQUILIBRIA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7 · seed 26107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Equilibrium is ceased evolution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Enterprise equilibrium, dynamic form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state x* with f(x*, u*) = x* (discrete) or f(x*, u*) = 0 (continuous) under the standing policy: the dynamics, applied, return the same state. Equilibrium Is Ceased Evolution (Prop.) — nothing mystical, just a fixed point of the flow.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Equilibrium Theorem gives existence; Multiple Equilibria: the Logistic Enterprise (Prop.) revisits Chapter 5's startup — 0 and κ, now as properties of f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Equilibria organize the phase portrait even far away: the lab's spiral is shaped by an equilibrium the trajectory never touches until the limit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note: holding a NON-equilibrium target requires standing control effort — the cost Chapter 5's Exercise 5.4 previewed, and Volume II prices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§7.6 ENTERPRISE STABILITY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7 · seed 26107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spectrum decides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ρ&lt;1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eigenvalues inside the unit circle: every trajectory decays to equilibrium — the lab's ρ = 0.7746 spiral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ρ=1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Marginal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circle: the rotation of Exercise 7.9★ — Lyapunov stable, never asymptotically; the theorem's “inconclusive” clause lives here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ρ&gt;1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Unstable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eigenvalue outside: some direction amplifies — measurement error in x₀ becomes forecast catastrophe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62356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Stability Theorem: for linear (and linearized) systems the spectral test is the whole story locally — Lyapunov's ε–δ language and the eigenvalue test agree where both apply.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§7.6 · THE PICTURE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7 · seed 26107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stable spiral, step by step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 pair = rotation: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oscillation in x₁ is the eigenvalues' phase; the decaying envelope is their modulus √det = 0.7746. Read modulus for fate, phase for texture.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§7.7 FEEDBACK IN ENTERPRISE DYNAMICS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7 · seed 26107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Feedback places the poles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Enterprise feedback, gain form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u_k = −K x_k: Chapter 2's feedback law, now linear with a gain matrix. The closed loop is x_{k+1} = (A − BK) x_k — feedback rewrites the system matrix itself (Feedback Modifies Trajectories, Prop.).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Feedback Stability Theorem, constructively: choose desired eigenvalues, solve for K — in controllable canonical form the gains read off the characteristic coefficients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7.12★, worked in the lab: desired {0.5, 0.6} gives k₁ = p₀ − a₂ = −0.2, k₂ = p₁ − a₁ = −2.1, and ρ(A−BK) = 0.6 on the nose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reading: management systems ARE gain matrices — budget responses, hiring triggers, pricing rules; the chapter gives the language for asking whether they stabilize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§7.7 · EXERCISE 7.12, ON THE TABLE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desired behavior to required gain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56232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737360" y="1856232"/>
            <a:ext cx="96012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Declare the target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Eigenvalues {0.5, 0.6} → characteristic z² − 1.1z + 0.30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40080" y="286207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935224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737360" y="2935224"/>
            <a:ext cx="96012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system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A_c = [[0,1],[−a₂,−a₁]] with a₁ = 1.0, a₂ = 0.5; B = [0,1]ᵀ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40080" y="394106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4014216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737360" y="4014216"/>
            <a:ext cx="96012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for K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k₂ = p₁ − a₁ = −2.1;  k₁ = p₀ − a₂ = −0.2 — two subtractions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40080" y="502005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17780">
            <a:solidFill>
              <a:srgbClr val="C8A2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93208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737360" y="5093208"/>
            <a:ext cx="96012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ρ(A − BK) = 0.6; closed-loop ‖x‖ decays visibly faster than open loop (lab Panel 3)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§7.8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7 · seed 26107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startup, continuous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5's logistic re-read as ẋ = rx(1−x/κ): the wall at κ, and the regime handover as the phase portrait's story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rotation ★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7.9: Lyapunov stability proved by hand at ρ = 1, asymptotic stability failing — the marginal case, felt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Pole placement ★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7.12: the closed loop built from scratch, complex placement {0.5 ± 0.3i} included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cobweb theater of AXIOM-07 animates the scalar cases; the notebook carries the planar ones — same seeds, same numbers.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§7.9 PREPARATION FOR CHAPTER 8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7 · seed 26107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fiction is about to be dropped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7 closed the deterministic theory and named its own fiction: every environment input a known function of time — no operating executive recognizes that world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8 randomizes the environment channel: demand arrives with variance, funding markets open and shut, technologies leap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deterministic chapter survives as the zero-variance slice: every statement of Chapter 8 collapses to its Chapter 7 counterpart when the noise is switched off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carry forward: equilibria become stationary distributions' anchors, stability becomes moment control, trajectories become fans — the pictures you already have, thickened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§7.1 MOTIVATION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7 · seed 26107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dynamics, why now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 asked where the company is and where each option leads; Chapters 5–6 made those a point, a region, and a word of algebra — this chapter makes them a running law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question format changes: not “what does this program do” but “what happens while we operate” — time as the silent applier of the map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chapter, two clocks: the continuous law for modeling honesty, the discrete law for computation and reporting — and the exact bridge between them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is deterministic by declaration — the fiction is named in the first section and dropped in the next chapter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§7.4 · THE LINEAR CASE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7 · seed 26107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Linear systems: the whole future in one matrix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Aᵏ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x_k = Aᵏx₀ — forecasting is exponentiation; the transition semigroup is literally matrix powers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λ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Eigenvectors are the system's native directions; eigenvalues their per-step multipliers — the enterprise decomposed into decaying, rotating, growing modes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≈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Linearization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Nonlinear systems inherit all of it locally: linearize at the equilibrium, read the spectrum, conclude near it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why the stability section can be one test: for the linear (and linearized) enterprise, the spectrum is a complete diagnostic.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§7.7 · THE ENTERPRISE READING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7 · seed 26107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management system is a gain matrix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flexes that respond to revenue misses; hiring freezes triggered by margin; price actions keyed to share — each is a row of K, whether anyone wrote it down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closed loop the board actually runs is A − BK for the K it has accumulated — often by accretion, never by placement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chapter's discipline: write the standing responses AS a gain, compute the closed-loop spectrum, and ask whether the accumulated K stabilizes or fights itself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7.17 (Part D) does exactly this for your enterprise — and the pole-placement console shows what a designed K would look like instead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§7.5 · HOLDING A NON-EQUILIBRIUM TARGET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7 · seed 26107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Targets off the fixed point cost standing effort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the target x^T where f(x^T, 0) ≠ x^T: left alone, the dynamics leave — holding requires a standing input u with f(x^T, u) = x^T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required u is the price of the position, per period, forever — visible in the lab as the feedback term that never switches off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5's Exercise 5.4 named the phenomenon; the dynamic form prices it: equilibrium targets are free to hold, non-equilibrium targets carry rent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 turns this into optimization: is the position worth its rent? — the first genuinely economic question the dynamics pose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7 · seed 26107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26107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0.7746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ρ OPEN LOOP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37%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EULER ERROR AT t=5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0.6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ρ AFTER PLACEMENT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DCT_V1_Ch07_Lab.ipynb — three panels: the stability spiral, the time-semantics bench (exact vs. Euler), and pole placement verified end to end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DCT_V1_Ch07_Lab.xlsx — spectral radius from trace and determinant, both discretizations as recursions, the gains as two subtractions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26107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7 · seed 26107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7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Dynamics is Chapter 6's operator on the clock: state equations, outputs, and one future per (x₀, u) under Lipschitz f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Discretization is a contract choice: exact sampling is exact; Euler drifts O(Δ²) and compounds to 37% in the lab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transition map carries planning; equilibria are ceased evolution; the logistic enterprise has two of them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Stability is spectral: modulus for fate, phase for texture; ρ = 1 is the honest boundary case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rewrites A itself — and pole placement turns desired behavior into a computable gain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07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Benches and theaters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AXIOM-07's time-semantics bench: integrate, sample, and watch Euler's O(Δ²) drift against exact discretization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cobweb theater animates scalar maps — the logistic enterprise's two equilibria, iterated visibly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pole-placement console: drag desired eigenvalues, read the gain, watch the closed loop respond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7 · seed 26107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7.1–7.5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 forms; what the output map hides; equilibrium vs. rest point language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7.6–7.12★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rotation's Lyapunov proof; pole placement from scratch, complex case included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7.13–7.16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week's lab extended: spectra, step sizes, gains — seed 26107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7.17–7.19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enterprise's standing feedback laws, written as gains and tested for stability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7.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7 · seed 26107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I, Chapter 7 — the Stability and Feedback Stability Theorems carefully; the Exact Discretization proposition twice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2 and 3; confirm the validation cell prints 8×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AXIOM-07's pole-placement console; answer Exercise 7.17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4 → Chapter 8): the environment randomized — distributions evolve, the flaw of averages arrives, and Monte Carlo becomes an instrument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“Chapter 7 closed the deterministic theory and named its own fiction: every environment input was a known function of time. No operating executive recognizes that world.”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Chapter 8, opening (looking back)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7 · seed 26107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8 — Stochastic Enterprise Dynamics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of enterprise uncertainty; the environment channel randomized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Distributions evolving; diffusion, jumps, and jump-diffusion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flaw of averages — and Monte Carlo as the working instrument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26108 · AXIOM-08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 · Chapter 7 · Week 4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26107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2026-07-13T22:26:34Z</dcterms:created>
  <dcterms:modified xsi:type="dcterms:W3CDTF">2026-07-13T22:26:34Z</dcterms:modified>
</cp:coreProperties>
</file>