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1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300" b="0" i="0" u="none" strike="noStrike">
                <a:solidFill>
                  <a:srgbClr val="0B3D2E"/>
                </a:solidFill>
                <a:latin typeface="Georgia"/>
              </a:rPr>
              <a:t>μ = 8%, σ = 25% — the σ²/2 wedge at work (seed 26108)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mean path E[Xₜ]</c:v>
                </c:pt>
              </c:strCache>
            </c:strRef>
          </c:tx>
          <c:spPr>
            <a:solidFill>
              <a:srgbClr val="C8A24B"/>
            </a:solidFill>
            <a:ln w="3175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Sheet1!$A$2:$A$22</c:f>
              <c:multiLvlStrCache>
                <c:ptCount val="21"/>
                <c:lvl>
                  <c:pt idx="0">
                    <c:v>0</c:v>
                  </c:pt>
                  <c:pt idx="1">
                    <c:v/>
                  </c:pt>
                  <c:pt idx="2">
                    <c:v/>
                  </c:pt>
                  <c:pt idx="3">
                    <c:v/>
                  </c:pt>
                  <c:pt idx="4">
                    <c:v>1</c:v>
                  </c:pt>
                  <c:pt idx="5">
                    <c:v/>
                  </c:pt>
                  <c:pt idx="6">
                    <c:v/>
                  </c:pt>
                  <c:pt idx="7">
                    <c:v/>
                  </c:pt>
                  <c:pt idx="8">
                    <c:v>2</c:v>
                  </c:pt>
                  <c:pt idx="9">
                    <c:v/>
                  </c:pt>
                  <c:pt idx="10">
                    <c:v/>
                  </c:pt>
                  <c:pt idx="11">
                    <c:v/>
                  </c:pt>
                  <c:pt idx="12">
                    <c:v>3</c:v>
                  </c:pt>
                  <c:pt idx="13">
                    <c:v/>
                  </c:pt>
                  <c:pt idx="14">
                    <c:v/>
                  </c:pt>
                  <c:pt idx="15">
                    <c:v/>
                  </c:pt>
                  <c:pt idx="16">
                    <c:v>4</c:v>
                  </c:pt>
                  <c:pt idx="17">
                    <c:v/>
                  </c:pt>
                  <c:pt idx="18">
                    <c:v/>
                  </c:pt>
                  <c:pt idx="19">
                    <c:v/>
                  </c:pt>
                  <c:pt idx="20">
                    <c:v>5</c:v>
                  </c:pt>
                </c:lvl>
              </c:multiLvlStrCache>
            </c:multiLvlStrRef>
          </c:cat>
          <c:val>
            <c:numRef>
              <c:f>Sheet1!$B$2:$B$22</c:f>
              <c:numCache>
                <c:formatCode>General</c:formatCode>
                <c:ptCount val="21"/>
                <c:pt idx="0">
                  <c:v>100</c:v>
                </c:pt>
                <c:pt idx="1">
                  <c:v>102.02013400267558</c:v>
                </c:pt>
                <c:pt idx="2">
                  <c:v>104.08107741923882</c:v>
                </c:pt>
                <c:pt idx="3">
                  <c:v>106.18365465453596</c:v>
                </c:pt>
                <c:pt idx="4">
                  <c:v>108.32870676749586</c:v>
                </c:pt>
                <c:pt idx="5">
                  <c:v>110.51709180756477</c:v>
                </c:pt>
                <c:pt idx="6">
                  <c:v>112.74968515793758</c:v>
                </c:pt>
                <c:pt idx="7">
                  <c:v>115.02737988572274</c:v>
                </c:pt>
                <c:pt idx="8">
                  <c:v>117.35108709918103</c:v>
                </c:pt>
                <c:pt idx="9">
                  <c:v>119.72173631218101</c:v>
                </c:pt>
                <c:pt idx="10">
                  <c:v>122.14027581601698</c:v>
                </c:pt>
                <c:pt idx="11">
                  <c:v>124.60767305873807</c:v>
                </c:pt>
                <c:pt idx="12">
                  <c:v>127.12491503214048</c:v>
                </c:pt>
                <c:pt idx="13">
                  <c:v>129.69300866657719</c:v>
                </c:pt>
                <c:pt idx="14">
                  <c:v>132.3129812337437</c:v>
                </c:pt>
                <c:pt idx="15">
                  <c:v>134.9858807576003</c:v>
                </c:pt>
                <c:pt idx="16">
                  <c:v>137.7127764335957</c:v>
                </c:pt>
                <c:pt idx="17">
                  <c:v>140.49475905635938</c:v>
                </c:pt>
                <c:pt idx="18">
                  <c:v>143.33294145603404</c:v>
                </c:pt>
                <c:pt idx="19">
                  <c:v>146.22845894342245</c:v>
                </c:pt>
                <c:pt idx="20">
                  <c:v>149.18246976412703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median path</c:v>
                </c:pt>
              </c:strCache>
            </c:strRef>
          </c:tx>
          <c:spPr>
            <a:solidFill>
              <a:srgbClr val="0B3D2E"/>
            </a:solidFill>
            <a:ln w="31750" cap="flat">
              <a:solidFill>
                <a:srgbClr val="0B3D2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0B3D2E"/>
              </a:solidFill>
              <a:ln w="9525" cap="flat">
                <a:solidFill>
                  <a:srgbClr val="0B3D2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Sheet1!$A$2:$A$22</c:f>
              <c:multiLvlStrCache>
                <c:ptCount val="21"/>
                <c:lvl>
                  <c:pt idx="0">
                    <c:v>0</c:v>
                  </c:pt>
                  <c:pt idx="1">
                    <c:v/>
                  </c:pt>
                  <c:pt idx="2">
                    <c:v/>
                  </c:pt>
                  <c:pt idx="3">
                    <c:v/>
                  </c:pt>
                  <c:pt idx="4">
                    <c:v>1</c:v>
                  </c:pt>
                  <c:pt idx="5">
                    <c:v/>
                  </c:pt>
                  <c:pt idx="6">
                    <c:v/>
                  </c:pt>
                  <c:pt idx="7">
                    <c:v/>
                  </c:pt>
                  <c:pt idx="8">
                    <c:v>2</c:v>
                  </c:pt>
                  <c:pt idx="9">
                    <c:v/>
                  </c:pt>
                  <c:pt idx="10">
                    <c:v/>
                  </c:pt>
                  <c:pt idx="11">
                    <c:v/>
                  </c:pt>
                  <c:pt idx="12">
                    <c:v>3</c:v>
                  </c:pt>
                  <c:pt idx="13">
                    <c:v/>
                  </c:pt>
                  <c:pt idx="14">
                    <c:v/>
                  </c:pt>
                  <c:pt idx="15">
                    <c:v/>
                  </c:pt>
                  <c:pt idx="16">
                    <c:v>4</c:v>
                  </c:pt>
                  <c:pt idx="17">
                    <c:v/>
                  </c:pt>
                  <c:pt idx="18">
                    <c:v/>
                  </c:pt>
                  <c:pt idx="19">
                    <c:v/>
                  </c:pt>
                  <c:pt idx="20">
                    <c:v>5</c:v>
                  </c:pt>
                </c:lvl>
              </c:multiLvlStrCache>
            </c:multiLvlStrRef>
          </c:cat>
          <c:val>
            <c:numRef>
              <c:f>Sheet1!$C$2:$C$22</c:f>
              <c:numCache>
                <c:formatCode>General</c:formatCode>
                <c:ptCount val="21"/>
                <c:pt idx="0">
                  <c:v>100</c:v>
                </c:pt>
                <c:pt idx="1">
                  <c:v>101.22620702116853</c:v>
                </c:pt>
                <c:pt idx="2">
                  <c:v>102.46744987892468</c:v>
                </c:pt>
                <c:pt idx="3">
                  <c:v>103.72391294375241</c:v>
                </c:pt>
                <c:pt idx="4">
                  <c:v>104.99578284689943</c:v>
                </c:pt>
                <c:pt idx="5">
                  <c:v>106.28324850809898</c:v>
                </c:pt>
                <c:pt idx="6">
                  <c:v>107.58650116363128</c:v>
                </c:pt>
                <c:pt idx="7">
                  <c:v>108.90573439472928</c:v>
                </c:pt>
                <c:pt idx="8">
                  <c:v>110.24114415633261</c:v>
                </c:pt>
                <c:pt idx="9">
                  <c:v>111.5929288061941</c:v>
                </c:pt>
                <c:pt idx="10">
                  <c:v>112.96128913434322</c:v>
                </c:pt>
                <c:pt idx="11">
                  <c:v>114.34642839291102</c:v>
                </c:pt>
                <c:pt idx="12">
                  <c:v>115.74855232632035</c:v>
                </c:pt>
                <c:pt idx="13">
                  <c:v>117.16786920184663</c:v>
                </c:pt>
                <c:pt idx="14">
                  <c:v>118.60458984055322</c:v>
                </c:pt>
                <c:pt idx="15">
                  <c:v>120.05892764860621</c:v>
                </c:pt>
                <c:pt idx="16">
                  <c:v>121.53109864897309</c:v>
                </c:pt>
                <c:pt idx="17">
                  <c:v>123.02132151351005</c:v>
                </c:pt>
                <c:pt idx="18">
                  <c:v>124.52981759544302</c:v>
                </c:pt>
                <c:pt idx="19">
                  <c:v>126.05681096224669</c:v>
                </c:pt>
                <c:pt idx="20">
                  <c:v>127.6025284289269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years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enterprise value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091172" y="2251710"/>
            <a:ext cx="4837176" cy="26289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7722108" y="2598725"/>
            <a:ext cx="3575304" cy="19348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300466" y="2914193"/>
            <a:ext cx="2418588" cy="1303934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8826246" y="3198114"/>
            <a:ext cx="1367028" cy="73609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45752" y="35021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Shape 6"/>
          <p:cNvSpPr/>
          <p:nvPr/>
        </p:nvSpPr>
        <p:spPr>
          <a:xfrm flipV="1">
            <a:off x="6949440" y="5120640"/>
            <a:ext cx="73152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7680960" y="4480560"/>
            <a:ext cx="64008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321040" y="3977640"/>
            <a:ext cx="594360" cy="50292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915400" y="3657600"/>
            <a:ext cx="457200" cy="3200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9372600" y="3566160"/>
            <a:ext cx="137160" cy="914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3258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1783080"/>
            <a:ext cx="74980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Stochastic Enterprise</a:t>
            </a:r>
            <a:endParaRPr lang="en-US" sz="38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Dynamics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640080" y="38862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 · Chapter 8 · Week 4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080" y="6126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Graduate course companion · Lab seed 26108 · AXIOM-08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LEARNING OUTCOME STATEMENTS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8 · seed 26108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this chapter, you can…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57276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7276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8.1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159105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the sources of enterprise uncertainty and locate them in the system septuple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209397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09397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8.2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63040" y="211226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stochastic state equations and use transition probabilities in place of transition maps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61518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61518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8.3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463040" y="263347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existence of stochastic trajectories and work with their distributions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313639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13639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8.4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463040" y="315468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the degenerate-case embedding: Chapter 7 as the zero-variance slice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40080" y="365760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65760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8.5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463040" y="367588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evolving distributions and their first two moments (expected state, enterprise variance)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40080" y="417880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417880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8.6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463040" y="419709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the diffusion representation and GBM's closed forms: mean, median, breach probability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640080" y="470001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6" name="Text 24"/>
          <p:cNvSpPr/>
          <p:nvPr/>
        </p:nvSpPr>
        <p:spPr>
          <a:xfrm>
            <a:off x="640080" y="470001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8.7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463040" y="471830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discrete events with jump processes and combine channels in jump-diffusion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640080" y="522122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522122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8.8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463040" y="523951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and apply the flaw of averages: E[f(X)] ≠ f(E[X]) for nonlinear f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640080" y="574243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" y="574243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8.9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1463040" y="576072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seeded Monte Carlo with analytic anchors as validation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640080" y="626364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5" name="Text 33"/>
          <p:cNvSpPr/>
          <p:nvPr/>
        </p:nvSpPr>
        <p:spPr>
          <a:xfrm>
            <a:off x="640080" y="626364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8.10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1463040" y="628192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Propagate uncertainty through transformation operators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ROADMAP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8 · seed 26108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 in six moves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§8.1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87452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of Uncertainty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0936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§8.2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54380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Stochastic Systems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§8.3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87452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Evolving Distributions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30936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§8.4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54380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Diffusion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§8.5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87452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Jumps &amp; Jump-Diffusion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30936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9224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§8.6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54380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Flaw of Averages &amp; Monte Carlo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§8.1 MOTIVATION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8 · seed 26108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fiction is dropped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7 named its own fiction: every environment input a known function of time — no operating executive recognizes that world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chapter randomizes the channel 𝒲 that Chapter 2 installed: demand arrives with variance, funding markets open and shut, technologies leap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Evolution Is Inherently Stochastic (Prop.): uncertainty is not a refinement bolted onto the deterministic theory — it is the general case, of which Chapter 7 is a slice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chapter's arc: sources → probability language → stochastic systems → evolving distributions → diffusion → jumps → the flaw of averages → Monte Carlo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§8.2 SOURCES OF ENTERPRISE UNCERTAINTY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8 · seed 26108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the randomness comes from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051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Environment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Demand, prices, funding conditions, competitor moves — Chapter 2's channel, now honest about its variance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62072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8094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8094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35224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4's gap between g(x) and x — the state is inferred through noise, never read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32504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51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51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05656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Execution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Programs land off-spec: the operator T applied with error — uncertainty inside the verb itself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02936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2180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2180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276088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Structural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Regime changes, regulation, technology discontinuities — the jump channel of §8.7, not the diffusive one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§8.4 STOCHASTIC SYSTEMS IN DISCRETE TIME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8 · seed 26108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state equation grows a random argument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5448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 — Enterprise stochastic process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X_{k+1} = f(X_k, u_k, W_k): the dynamics of Chapter 7 with the noise W_k (Def.: Enterprise Noise) as a third argument. Trajectories exist (Existence Theorem) and possess distributions (Prop.) — the fan is a well-defined object.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state at time k is no longer a point but a random variable — the honest answer to “where will we be?” is a distribution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Transition probabilities (Def.) replace the transition map: from x, the system lands in a region with a probability, not at a point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Chapters 5–7 built survives as structure on the fan: equilibria anchor stationary distributions, stability becomes moment control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§8.4 · THE DEGENERATE CASE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 7 lives inside this chapter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1828800"/>
            <a:ext cx="10881360" cy="1600200"/>
          </a:xfrm>
          <a:prstGeom prst="roundRect">
            <a:avLst>
              <a:gd name="adj" fmla="val 4571"/>
            </a:avLst>
          </a:prstGeom>
          <a:solidFill>
            <a:srgbClr val="0B3D2E"/>
          </a:solidFill>
          <a:ln w="12700">
            <a:solidFill>
              <a:srgbClr val="C8A24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1965960"/>
            <a:ext cx="10332720" cy="1325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Deterministic Dynamics Are the Degenerate Case (Prop.).  </a:t>
            </a:r>
            <a:pPr indent="0" marL="0">
              <a:buNone/>
            </a:pPr>
            <a:r>
              <a:rPr lang="en-US" sz="15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Set the noise variance to zero and the transition probability collapses to the transition map, the fan to the trajectory, the distribution to the point. Every Chapter 7 statement is the σ = 0 slice of its Chapter 8 counterpart.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85800" y="3703320"/>
            <a:ext cx="1078992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an embedding, not an analogy — the deterministic theory was never wrong, only special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AXIOM-08's σ-slider makes it tactile: drag to zero and watch the fan collapse onto the Chapter 7 trajectory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Methodological payoff: results proved once at the stochastic level specialize for free — the book's economy of theorems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§8.5 EVOLUTION OF STATE DISTRIBUTIONS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8 · seed 26108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distribution is the state now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State Distribution Theorem: the distribution at k+1 is the push-forward of the distribution at k through the transition kernel — distributions evolve by a law, just as points did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Distributions Evolve Continuously (Prop.): small time, small change — the fan has no teleportation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mean and the variance (Defs.: Expected State, Enterprise Variance Σ_k) are the first two coordinates of the distribution's own trajectory — summary statistics with dynamics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reading: risk reporting is the practice of tracking a distribution's trajectory with a handful of quantiles — this section says why that is a well-posed activity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§8.6 ENTERPRISE DIFFUSION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8 · seed 26108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Continuous randomness: the diffusion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46304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Diffusion Representation Theorem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Continuous-time enterprise dynamics with continuous noise admit the diffusion form dX = μ(X)dt + σ(X)dW — drift plus Brownian dispersion. The lab's GBM (μX dt + σX dW) is the workhorse instance.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38328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GBM's closed forms are the lab's analytic core: E[X_T] = x₀e^{μT} = 149.18; median = x₀e^{(μ−σ²/2)T} = 127.60 — both live in three Excel cells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σ²/2 wedge between mean and median is not a technicality: it is the mathematical signature of the flaw of averages (§8.8)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Breach probability is a formula, not a simulation: P(X₅ &lt; 80) = Φ(z) = 0.2018 — the lognormal gives risk analysis closed forms where it deserves them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§8.7 JUMP PROCESSES AND JUMP-DIFFUSION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8 · seed 26108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Discrete events on a continuous base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enterprise randomness does not diffuse — it arrives: a lost contract, a ruling, a restructuring. The Enterprise Jump Process (Def.) models event times (Poisson, λ = 0.4/yr in the lab) and event sizes (multiplier 0.9)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Jump-Diffusion Theorem combines the channels: dX = μX dt + σX dW + X dJ — Chapter 6's discrete operators, arriving at random times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mean acquires a jump drag, in closed form: E[X_T] = x₀e^{(μ+λ(m−1))T} = 122.14 — a 27-point haircut at t=5, computable before any simulation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Meridian's restructuring found its stochastic home: Chapter 6 formalized the jump as an operator; this section randomizes its arrival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§8.8 · THE FLAW OF AVERAGES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plan built on the mean deletes the risk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1783080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68680" y="1856232"/>
            <a:ext cx="17373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149.2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2743200" y="1856232"/>
            <a:ext cx="85953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mean path's t=5 value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“the forecast” projects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40080" y="2862072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2935224"/>
            <a:ext cx="17373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127.6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2743200" y="2935224"/>
            <a:ext cx="85953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median path's t=5 value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typical future does — 21.6 lower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40080" y="3941064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C8A2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4014216"/>
            <a:ext cx="17373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2743200" y="4014216"/>
            <a:ext cx="85953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f(E[X]): breach test at the mean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149.2 &gt; 80, so the mean plan says the covenant “cannot” breach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40080" y="5020056"/>
            <a:ext cx="10881360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19050">
            <a:solidFill>
              <a:srgbClr val="C8A2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68680" y="5093208"/>
            <a:ext cx="17373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0.2018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2743200" y="5093208"/>
            <a:ext cx="859536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E[f(X)]: true breach probability  —  </a:t>
            </a:r>
            <a:pPr indent="0" marL="0">
              <a:buNone/>
            </a:pPr>
            <a:r>
              <a:rPr lang="en-US" sz="12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future in five crosses the barrier the mean plan deleted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0080" y="617220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Expected Enterprise Evolution Theorem: E[f(X)] = f(E[X]) only when f is linear — and covenants, options, and troughs never are. Seed 26108.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§8.8 · THE PICTURE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8 · seed 26108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summaries diverging, quarter by quarter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21.6 points at t=5:
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gap is pure dispersion — same drift, same start. Every quarter of planning horizon widens the optimism a mean-based plan inherits.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§8.9 MONTE CARLO SIMULATION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8 · seed 26108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working instrument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051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Seed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 the generator (26108) — reproducibility is a contract term, not a nicety (Ch. 4)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62072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8094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8094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35224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Simulate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2,000 paths of the state equation — the fan as a computed object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32504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51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51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05656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functional: quantiles, breach probabilities, trough depths — E[f(X)] done honestly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02936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2180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2180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276088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Against the closed forms where they exist: MC mean 149-ish vs analytic 149.1825 — the anchors of §8.6 certify the engine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notebook is the instrument; the workbook is the anchor set. Where analytics exist, simulation must match them — that discipline is what separates evidence from noise.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§8.9 · UNCERTAINTY MEETS THE VERB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8 · seed 26108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Uncertainty propagates through transformation operators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Uncertainty Propagates Through Transformation Operators (Prop.): apply Chapter 6's T to a random state and the output is random — with variance shaped by T's sensitivity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Linear case: X ↦ AX + b maps mean to Aμ + b and covariance to AΣAᵀ — the operator acts on the distribution's coordinates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Nonlinear case: the flaw of averages strikes inside the operator — E[T(X)] ≠ T(E[X]); plan the program on the mean state and its projected result inherits the bias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closes the loop with Chapter 6: the operator algebra survives randomization, but its outputs must be read as distributions</a:t>
            </a:r>
            <a:endParaRPr lang="en-US" sz="14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§8.10 WORKED EXAMPLES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8 · seed 26108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chapter's worked worlds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Meridian's digital trough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1's trough re-run as a fan: the deterministic trough of 77.7 becomes a distribution of troughs, and the covenant question becomes P(min X &lt; floor)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barrier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80-barrier worked end to end: analytic Φ(z), MC confirmation, and the mean-plan blindness — one page, three methods, one number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restructuring arrival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6's jump operator with a Poisson clock: when the event's timing is random, its option value acquires a hazard-rate term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seeds across notebook, workbook, and AXIOM-08 — identical numbers wherever methods overlap.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§8.11 PREPARATION FOR CHAPTER 9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8 · seed 26108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dynamics to architecture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 is complete: the state (Ch. 5), the verb (Ch. 6), the clock (Ch. 7), the randomness (Ch. 8) — the full dynamic vocabulary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II asks a different question: not how the state moves, but how it is WIRED — which coordinates depend on which, and what propagates along the wiring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9 builds the dependency graph and its theorems; the stochastic machinery of this chapter rides on top: shocks propagate through architecture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Carry forward: the fan, the flaw of averages, and the seeded Monte Carlo discipline — Part II's propagation analyses use all three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§8.3 PROBABILITY FOUNDATIONS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8 · seed 26108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Just enough measure, exactly where needed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051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Ω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Sample space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set of environment histories — every way the world could unfold for the enterprise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62072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8094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8094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ℱ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35224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knowable when: the filtration is the mathematical form of “we will learn as we go”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32504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51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51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05656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Probability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Probability Distribution (Def.) over futures — the modeling contract’s most consequential clause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02936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2180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2180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X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276088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Random state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state as a random variable: measurable, integrable, and carrying the moments §8.5 tracks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book keeps the measure theory load-bearing and minimal — every object introduced here is used within two sections.</a:t>
            </a:r>
            <a:endParaRPr lang="en-US" sz="13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LABORATORY BRIDGE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8 · seed 26108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week’s laboratory — seed 26108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2296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21.6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86868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MEAN − MEDIAN, t=5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8328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20%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342900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BREACH THE MEAN HIDES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94360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27.0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598932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JUMP DRAG, t=5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850392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50392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54964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VALIDATION CHECKS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94360" y="37947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 DCT_V1_Ch08_Lab.ipynb — the 2,000-path fan with both summary paths, the flaw-of-averages demonstration, and the jump-diffusion fan; MC estimates shown against their analytic anchors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DCT_V1_Ch08_Lab.xlsx — the closed forms: mean, median, the σ²/2 wedge, NORMSDIST breach probability, and the jump-diffusion mean, all as live formulas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tab and validation cell agree to 4 decimals on the analytic core — seed 26108 throughout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SUMMARY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8 · seed 26108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Chapter 8 established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Uncertainty is the general case; Chapter 7 is its zero-variance slice — an embedding, not an analogy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state is a distribution now, evolving by push-forward; means and variances have trajectories of their own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Diffusion gives closed forms (mean 149.2, median 127.6, breach 0.2018); jumps add a computable drag (27.0)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flaw of averages: the mean plan says the breach cannot happen; the distribution says one in five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Monte Carlo is the instrument, seeded and anchored — and uncertainty propagates through Chapter 6's operators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AXIOM MODULE 08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fan theater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AXIOM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313432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523744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23744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Chapter Model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197096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407408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07408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Modify Inputs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080760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91072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Optimization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964424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74736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74736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Results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848088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Report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85800" y="3520440"/>
            <a:ext cx="107899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AXIOM-08's fan theater: 2,000 paths live, with the σ-slider whose zero position collapses the fan onto Chapter 7's trajectory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flaw-of-averages bench: pick any nonlinear f, watch E[f(X)] and f(E[X]) diverge as σ grows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8.13–8.16 (Part D) run your enterprise's plan through the fan — the mean version and the honest version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EXERCISES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8 · seed 26108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 exercises, four groups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8308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· Concept checks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114800" y="17830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8.1–8.5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577840" y="178308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sorted into channels; why the median differs; what σ = 0 recovers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770632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86207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 · Mathematical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114800" y="2862072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8.6–8.8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577840" y="2862072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push-forward law; GBM's moments derived; the jump-drag formula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849624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941064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· Computational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114800" y="3941064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8.9–8.12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577840" y="3941064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week's lab extended: σ, λ, barriers, horizons — seed 26108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928616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5020056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 · Enterprise applications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114800" y="5020056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8.13–8.19★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77840" y="5020056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plan's mean-path bias, quantified; the covenant your forecast deletes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Starred (★) exercises: advanced track. Full solutions: Instructor’s Manual, Chapter 8.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BEFORE NEXT CLASS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8 · seed 26108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and preparation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Read: Vol I, Chapter 8 — the Distribution Theorem and the Expected Evolution Theorem carefully; §8.8 twice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Run: notebook Panels 1–2; confirm the validation cell prints 7× PASS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Open: AXIOM-08's σ-slider; answer Exercise 8.13 with it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class (Week 5 → Chapter 9): Part II opens — the state's wiring diagram, and what propagates along it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799832" y="3909060"/>
            <a:ext cx="3785616" cy="20574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8293608" y="4180637"/>
            <a:ext cx="2798064" cy="1514246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746236" y="4427525"/>
            <a:ext cx="1892808" cy="10204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9157716" y="4649724"/>
            <a:ext cx="1069848" cy="57607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28632" y="48737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11680"/>
            <a:ext cx="84124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100"/>
              </a:lnSpc>
              <a:buNone/>
            </a:pPr>
            <a:r>
              <a:rPr lang="en-US" sz="23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“The plan built on the average future is not the average of plans built on futures — and the difference is where enterprises break.”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Chapter 8, on the flaw of averages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NEXT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 · Ch 8 · seed 26108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 9 — Enterprise State Architecture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 versus representation: the wiring behind the vector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Dependency graphs — minimal, sufficient, and behaviorally exact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Shock propagation along the wiring; hierarchy, consistency, completeness, complexity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seed 26109 · AXIOM-09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4688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 · Chapter 8 · Week 4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website · AXIOM Laboratory · Lab seed 26108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Samir Asaf · All rights reserved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2026-07-13T22:47:44Z</dcterms:created>
  <dcterms:modified xsi:type="dcterms:W3CDTF">2026-07-13T22:47:44Z</dcterms:modified>
</cp:coreProperties>
</file>