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Cumulative absorption of a size-10 Technology shock — seed 26109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cumulative impact, rounds 1–3</c:v>
                </c:pt>
              </c:strCache>
            </c:strRef>
          </c:tx>
          <c:spPr>
            <a:solidFill>
              <a:srgbClr val="0B3D2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Treasury</c:v>
                  </c:pt>
                  <c:pt idx="1">
                    <c:v>Operations</c:v>
                  </c:pt>
                  <c:pt idx="2">
                    <c:v>Technology</c:v>
                  </c:pt>
                  <c:pt idx="3">
                    <c:v>Sales</c:v>
                  </c:pt>
                  <c:pt idx="4">
                    <c:v>HR</c:v>
                  </c:pt>
                  <c:pt idx="5">
                    <c:v>Risk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5.1925</c:v>
                </c:pt>
                <c:pt idx="1">
                  <c:v>6.1138</c:v>
                </c:pt>
                <c:pt idx="2">
                  <c:v>0.9675</c:v>
                </c:pt>
                <c:pt idx="3">
                  <c:v>4.9825</c:v>
                </c:pt>
                <c:pt idx="4">
                  <c:v>0.7225</c:v>
                </c:pt>
                <c:pt idx="5">
                  <c:v>4.895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impact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State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9 · Week 5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26109 · AXIOM-09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architecture from representation and state the Architecture Representation Theorem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components, dependencies, and the enterprise topology; construct the dependency graph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minimality and sufficiency of the dependency graph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Propagate shocks along the graph using the Structural Dependency Theorem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intrinsic causal hierarchy and apply the Hierarchy Preservation Theorem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architectural constraints and test consistency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architectural completeness against observed propagation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architecture metrics: density, degree, path counts, spectral radius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 complexity to interdependence quantitatively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architecture for the flow analysis of Chapter 10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vs. Representation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 &amp; Dependencies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Dependency &amp; Propagation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Hierarchy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 &amp; Completeness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&amp; Complexity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§9.2 ARCHITECTURE VERSUS REPRESENTATION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vector has wiring behind it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459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state architecture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decomposition of the state into components (Def.: Architectural Component) together with the dependency structure among them — WHAT the coordinates are, and HOW they are wired. Every Enterprise Possesses a State Architecture (Prop.): the wiring exists whether or not anyone has drawn it.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treated x as a list; Part II treats it as a wired system — same object, deeper structure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Architecture Representation Theorem: under the modeling contract, the architecture is representable as a graph over components — the chapter's license to draw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undrawn architecture is still operating: shocks will propagate along dependencies whether or not the org chart admits they exist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§9.3 ENTERPRISE TOPOLOGY AND STATE DEPENDENCIES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Dependencies, made a graph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Dependency (Def.): component i depends on component j when j's value enters i's evolution — an edge j → i, with a weight for strength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Topology (Def.): the unweighted skeleton — which channels exist at all; Structural Connectivity (Def.) asks what reaches what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world: six components (Treasury, Operations, Technology, Sales, HR, Risk), 21 edges of 30 possible — density 0.70, and Technology feeds four components directly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Dependency Graph Is Behaviorally Minimal and Sufficient (Prop.): the graph carries exactly the propagation behavior — nothing missing, nothing decorative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§9.3 · THE OBJECT ITSELF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W: the architecture in one matrix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2377440" y="1554480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TREA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47872" y="1554480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OPER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718304" y="1554480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TECH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888736" y="1554480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SALE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059168" y="1554480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229600" y="1554480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RISK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40080" y="196596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Treasury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377440" y="1965960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47872" y="1965960"/>
            <a:ext cx="1115568" cy="512064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47872" y="196596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0.30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718304" y="1965960"/>
            <a:ext cx="1115568" cy="512064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18304" y="196596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0.10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888736" y="1965960"/>
            <a:ext cx="1115568" cy="512064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888736" y="196596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0.40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7059168" y="1965960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229600" y="1965960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0" y="196596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40080" y="2532888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377440" y="2532888"/>
            <a:ext cx="1115568" cy="512064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377440" y="2532888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0.10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3547872" y="2532888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718304" y="2532888"/>
            <a:ext cx="1115568" cy="512064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718304" y="2532888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0.45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888736" y="2532888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888736" y="2532888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7059168" y="2532888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059168" y="2532888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0.25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8229600" y="2532888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0080" y="3099816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377440" y="3099816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377440" y="3099816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0.15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3547872" y="3099816"/>
            <a:ext cx="1115568" cy="512064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547872" y="3099816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0.05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4718304" y="3099816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888736" y="3099816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059168" y="3099816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059168" y="3099816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8229600" y="3099816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40080" y="3666744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2377440" y="3666744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547872" y="3666744"/>
            <a:ext cx="1115568" cy="512064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547872" y="3666744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0.35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4718304" y="3666744"/>
            <a:ext cx="1115568" cy="512064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718304" y="3666744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0.30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5888736" y="3666744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059168" y="3666744"/>
            <a:ext cx="1115568" cy="512064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059168" y="3666744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0.10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8229600" y="3666744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40080" y="423367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2377440" y="4233672"/>
            <a:ext cx="1115568" cy="512064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2377440" y="4233672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0.05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3547872" y="4233672"/>
            <a:ext cx="1115568" cy="512064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547872" y="4233672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0.10</a:t>
            </a:r>
            <a:endParaRPr lang="en-US" sz="950" dirty="0"/>
          </a:p>
        </p:txBody>
      </p:sp>
      <p:sp>
        <p:nvSpPr>
          <p:cNvPr id="60" name="Shape 58"/>
          <p:cNvSpPr/>
          <p:nvPr/>
        </p:nvSpPr>
        <p:spPr>
          <a:xfrm>
            <a:off x="4718304" y="4233672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888736" y="4233672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059168" y="4233672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29600" y="4233672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640080" y="480060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2377440" y="4800600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2377440" y="480060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</a:t>
            </a:r>
            <a:endParaRPr lang="en-US" sz="950" dirty="0"/>
          </a:p>
        </p:txBody>
      </p:sp>
      <p:sp>
        <p:nvSpPr>
          <p:cNvPr id="67" name="Shape 65"/>
          <p:cNvSpPr/>
          <p:nvPr/>
        </p:nvSpPr>
        <p:spPr>
          <a:xfrm>
            <a:off x="3547872" y="4800600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3547872" y="480060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0.15</a:t>
            </a:r>
            <a:endParaRPr lang="en-US" sz="950" dirty="0"/>
          </a:p>
        </p:txBody>
      </p:sp>
      <p:sp>
        <p:nvSpPr>
          <p:cNvPr id="69" name="Shape 67"/>
          <p:cNvSpPr/>
          <p:nvPr/>
        </p:nvSpPr>
        <p:spPr>
          <a:xfrm>
            <a:off x="4718304" y="4800600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4718304" y="480060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0.25</a:t>
            </a:r>
            <a:endParaRPr lang="en-US" sz="950" dirty="0"/>
          </a:p>
        </p:txBody>
      </p:sp>
      <p:sp>
        <p:nvSpPr>
          <p:cNvPr id="71" name="Shape 69"/>
          <p:cNvSpPr/>
          <p:nvPr/>
        </p:nvSpPr>
        <p:spPr>
          <a:xfrm>
            <a:off x="5888736" y="4800600"/>
            <a:ext cx="1115568" cy="512064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5888736" y="480060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0.15</a:t>
            </a:r>
            <a:endParaRPr lang="en-US" sz="950" dirty="0"/>
          </a:p>
        </p:txBody>
      </p:sp>
      <p:sp>
        <p:nvSpPr>
          <p:cNvPr id="73" name="Shape 71"/>
          <p:cNvSpPr/>
          <p:nvPr/>
        </p:nvSpPr>
        <p:spPr>
          <a:xfrm>
            <a:off x="7059168" y="4800600"/>
            <a:ext cx="1115568" cy="512064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7059168" y="4800600"/>
            <a:ext cx="11155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0.05</a:t>
            </a:r>
            <a:endParaRPr lang="en-US" sz="950" dirty="0"/>
          </a:p>
        </p:txBody>
      </p:sp>
      <p:sp>
        <p:nvSpPr>
          <p:cNvPr id="75" name="Shape 73"/>
          <p:cNvSpPr/>
          <p:nvPr/>
        </p:nvSpPr>
        <p:spPr>
          <a:xfrm>
            <a:off x="8229600" y="4800600"/>
            <a:ext cx="1115568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640080" y="5623560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W[i,j]: a shock to column j hits row i with this strength. Read down the Technology column: Operations 0.45, Sales 0.30, Risk 0.25, Treasury 0.10 — the fan-out that §9.4 propagates. Seed 26109.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§9.4 · THE STRUCTURAL DEPENDENCY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Shocks propagate along the graph — and only the graph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r0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28800" y="1810512"/>
            <a:ext cx="9509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 lands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10 hits Technology — one component, one moment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28800" y="2889504"/>
            <a:ext cx="9509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hop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takes 4.5, Sales 3.0, Risk 2.5, Treasury 1.0 — the Technology column of W, scaled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828800" y="3968496"/>
            <a:ext cx="9509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hop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Treasury takes 3.05 — a technology event has become a funding event, two edges later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828800" y="5047488"/>
            <a:ext cx="9509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Decay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ρ(W) = 0.625 &lt; 1: rounds shrink geometrically; total propagated impact 22.9 on a shock of 10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s_k = W s_{k−1}: linear algebra as contagion analysis. Lab Panel 2, seed 26109.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§9.4 · THE ROUNDS,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absorbs the Technology shock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absorbs the most —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Risk absorbs 4.9 despite taking NO direct hit beyond its 0.25 edge: the routing, not the org chart, decides exposure. Sales and Treasury follow the same lesson.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§9.5 HIERARCHICAL ENTERPRISE STATES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architecture comes in levels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Enterprises Have an Intrinsic Causal Hierarchy (Prop.): some components set conditions for others — the dependency graph is not flat, it tiers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State Hierarchy (Def.) formalizes the tiers; Architectures Exhibit Hierarchical Organization (Prop.) says real enterprises exhibit them robustly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Hierarchy Preservation Theorem: legitimate aggregation respects the tiers — Chapter 4's fiber-invariance, now with structure to preserve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'Treasury sets conditions for everyone' is a hierarchy claim — the graph either supports it (check the rows) or exposes it as folklore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§9.6 ARCHITECTURAL CONSTRAINTS AND CONSISTENCY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wiring contradicts itself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Architectural Consistency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architecture whose constraints (Def.: Architectural Constraint) are mutually satisfiable admits coherent enterprise states; Consistency Is Necessary for Coherence (Prop.) — an inconsistent architecture has no state that honors all its own wiring.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 live ON the architecture: 'Risk must see every Treasury exposure' is an edge requirement, not a state requirement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Inconsistency in practice: a reporting line that requires X to be computed before Y, and Y before X — cycles in the wrong layer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consistency check is mechanical once the graph is drawn — which is the practical argument for drawing it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§9.7 ARCHITECTURAL COMPLETENESS AND VALIDATION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the wiring diagram whole?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Architectural Completeness (Def.): every dependency the dynamics actually use appears in the drawn architecture — no ghost edges operating off-diagram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Architecture Completeness Theorem gives the validation test: propagate through the drawn graph, compare against observed propagation (Ch. 4's declared record), and the residual localizes the missing edges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2008 lesson in this language: intra-financial exposures were ghost edges — the drawn architecture was consistent and incomplete, which is the dangerous combination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of architecture is validation of a model (Ch. 4) — same contract discipline, structural object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§9.8 ARCHITECTURE METRICS AND COMPLEXITY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Complexity grows with interdependence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Edges over possible edges: 0.70 in the lab — seven of every ten possible channels are live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Degree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Technology's out-degree of 4: one component whose failure has four first-hop destinations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A³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counts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(A³) counts routes: 8 distinct three-hop paths Technology → Treasury — routing richness the eye cannot track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ρ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Spectral radius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ρ(W) = 0.625: the single number governing whether cascades die out or amplify — the architecture's stability constant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Complexity Grows with Interdependence (Prop.): each metric is monotone in the wiring — and Architectural Complexity (Def.) aggregates them into the chapter's headline diagnostic.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§9.9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six-component enterprise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world end to end: matrix → metrics → propagation → paths — the template for Exercise 9.13's version of YOUR enterprise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Two-hop surprises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to Treasury in two hops (3.05), Risk absorbing 4.9 with minimal direct exposure — the architecture's counterintuitive routings, computed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★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rewiring exercise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9.9–9.12 cut and add edges, re-propagate, and watch ρ(W) move — architecture design as spectral engineering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(26109) across notebook, workbook, and AXIOM-09's draggable canvas.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§9.10 PREPARATION FOR CHAPTER 10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wiring is drawn. Now the flows.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drew the static wiring: components, dependencies, tiers, and the metrics that grade them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 puts flows ON the wiring: resources, information, and value moving along the edges — the architecture as a transport network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11 then couples flows to dynamics, and Chapter 12 builds the risk architecture on the same graph — Part II is one graph, examined four ways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W itself — the same six-component world recurs, so this week's matrix is next week's substrate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II opens: structure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built the dynamic vocabulary — state, operator, clock, randomness. Part II asks what the state is made OF: components, wiring, flows, and the risk that rides them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motivating failure: analyses that treat coordinates as independent because the vector notation lets them — and are then surprised when a technology event becomes a funding event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chapters, one graph: this chapter draws it, Chapter 10 runs flows on it, Chapter 11 couples it to dynamics, Chapter 12 builds risk on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week’s discipline: nothing here is metaphor — every claim about “interconnection” becomes an edge, a weight, or a matrix power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§9.3 · READING W TWO WAYS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Rows are exposure; columns are influence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03520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48463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ROW → exposure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 Operations: 0.10 Tre, 0.45 Tec, 0.20 Sal, 0.25 HR — Operations’ state is hostage to four upstream components, Technology above all. The row sum is a first exposure index.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03520" cy="3200400"/>
          </a:xfrm>
          <a:prstGeom prst="roundRect">
            <a:avLst>
              <a:gd name="adj" fmla="val 2286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8463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COLUMN → influence
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 Technology: hits Operations 0.45, Sales 0.30, Risk 0.25, Treasury 0.10 — the fan-out that makes Technology the lab’s chosen shock origin. The column sum is a first influence index.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516636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Exposure and influence are different rankings of the same six components — conflating them is the most common architectural misreading the chapter warns against.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§9.5 · WORKED: TIERING THE LAB GRAPH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tiers hiding in six components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Condition-setters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and HR: high influence columns, light exposure rows — they set conditions more than they inherit them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operating core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and Sales: heavy two-way wiring — the tier where propagation dwells longest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Absorbers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Treasury and Risk: exposure-dominant rows — where cascades terminate, which is exactly why their cumulative impacts (3.8, 4.9) exceed their direct hits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Hierarchy Preservation Theorem licenses aggregating WITHIN tiers, not across them — collapse T1 into T3 and the propagation analysis silently breaks.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26109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0.70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DENSITY (21/30 EDGES)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3.05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TECH→TREASURY, 2 HOPS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3-HOP ROUTES TECH→TRE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DCT_V1_Ch09_Lab.ipynb — the matrix heatmap, the round-by-round propagation of a size-10 Technology shock, and A³ path counting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DCT_V1_Ch09_Lab.xlsx — W as the input grid, propagation rounds via SUMPRODUCT, density and degree formulas, and ADJ³ computed on-sheet term by term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26109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9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enterprise possesses a state architecture — the wiring operates whether or not it is drawn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dependency graph is behaviorally minimal and sufficient: it carries exactly the propagation structure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Shocks follow the graph: Technology to Treasury in two hops (3.05); Risk absorbs 4.9 through routing, not direct exposure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Hierarchy tiers the graph and constrains aggregation; consistency and completeness are checkable properties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Complexity is measurable — density 0.70, ρ(W) = 0.625 — and grows with interdependence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architecture canvas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AXIOM-09's canvas makes W draggable: add, cut, and reweight edges; metrics and ρ(W) update live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propagation theater: drop a shock on any node, watch the rounds cascade with the same numbers as the lab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9.13–9.16 (Part D) draw YOUR enterprise's six-to-ten-component architecture on the canvas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9.1–9.5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vs. org chart; edge vs. correlation; what minimality rules out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9.6–9.8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Propagation as matrix powers; hierarchy preservation; the consistency proof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9.9–9.12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Rewire the lab's graph: cut edges, move weights, re-propagate — seed 26109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9.13–9.19★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enterprise's dependency graph, drawn, propagated, and graded by its metrics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9.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9 — the Structural Dependency Theorem and the completeness test carefully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1–2; confirm the validation cell prints 8×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AXIOM-09's canvas; begin Exercise 9.13 (your architecture, drawn)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5 → Chapter 10): flows on the wiring — the architecture as a transport network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undrawn architecture is still operating: shocks will propagate along dependencies whether or not the org chart admits they exist.”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9, on architecture versus representation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9 · seed 26109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10 — Enterprise Flows and Networks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Flows on the dependency graph: resources, information, value in motion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Conservation, capacity, and bottlenecks — the transport view of the enterprise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six-component world, now carrying traffic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26110 · AXIOM-10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9 · Week 5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26109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2026-07-13T22:48:22Z</dcterms:created>
  <dcterms:modified xsi:type="dcterms:W3CDTF">2026-07-13T22:48:22Z</dcterms:modified>
</cp:coreProperties>
</file>