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δ = 0.06, I = 2 — seed 26110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shock</c:v>
                </c:pt>
              </c:strCache>
            </c:strRef>
          </c:tx>
          <c:spPr>
            <a:solidFill>
              <a:srgbClr val="8A8F8B"/>
            </a:solidFill>
            <a:ln w="3048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30</c:v>
                </c:pt>
                <c:pt idx="1">
                  <c:v>30.2</c:v>
                </c:pt>
                <c:pt idx="2">
                  <c:v>30.387999999999998</c:v>
                </c:pt>
                <c:pt idx="3">
                  <c:v>30.564719999999998</c:v>
                </c:pt>
                <c:pt idx="4">
                  <c:v>30.730836799999995</c:v>
                </c:pt>
                <c:pt idx="5">
                  <c:v>30.886986591999992</c:v>
                </c:pt>
                <c:pt idx="6">
                  <c:v>31.03376739647999</c:v>
                </c:pt>
                <c:pt idx="7">
                  <c:v>31.17174135269119</c:v>
                </c:pt>
                <c:pt idx="8">
                  <c:v>31.301436871529717</c:v>
                </c:pt>
                <c:pt idx="9">
                  <c:v>31.423350659237933</c:v>
                </c:pt>
                <c:pt idx="10">
                  <c:v>31.537949619683655</c:v>
                </c:pt>
                <c:pt idx="11">
                  <c:v>31.645672642502635</c:v>
                </c:pt>
                <c:pt idx="12">
                  <c:v>31.746932283952475</c:v>
                </c:pt>
                <c:pt idx="13">
                  <c:v>31.842116346915326</c:v>
                </c:pt>
                <c:pt idx="14">
                  <c:v>31.931589366100404</c:v>
                </c:pt>
                <c:pt idx="15">
                  <c:v>32.015694004134374</c:v>
                </c:pt>
                <c:pt idx="16">
                  <c:v>32.094752363886315</c:v>
                </c:pt>
                <c:pt idx="17">
                  <c:v>32.16906722205313</c:v>
                </c:pt>
                <c:pt idx="18">
                  <c:v>32.23892318872994</c:v>
                </c:pt>
                <c:pt idx="19">
                  <c:v>32.30458779740614</c:v>
                </c:pt>
                <c:pt idx="20">
                  <c:v>32.36631252956177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30% destruction at q10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30</c:v>
                </c:pt>
                <c:pt idx="1">
                  <c:v>30.2</c:v>
                </c:pt>
                <c:pt idx="2">
                  <c:v>30.387999999999998</c:v>
                </c:pt>
                <c:pt idx="3">
                  <c:v>30.564719999999998</c:v>
                </c:pt>
                <c:pt idx="4">
                  <c:v>30.730836799999995</c:v>
                </c:pt>
                <c:pt idx="5">
                  <c:v>30.886986591999992</c:v>
                </c:pt>
                <c:pt idx="6">
                  <c:v>31.03376739647999</c:v>
                </c:pt>
                <c:pt idx="7">
                  <c:v>31.17174135269119</c:v>
                </c:pt>
                <c:pt idx="8">
                  <c:v>31.301436871529717</c:v>
                </c:pt>
                <c:pt idx="9">
                  <c:v>31.423350659237933</c:v>
                </c:pt>
                <c:pt idx="10">
                  <c:v>22.076564733778557</c:v>
                </c:pt>
                <c:pt idx="11">
                  <c:v>22.751970849751842</c:v>
                </c:pt>
                <c:pt idx="12">
                  <c:v>23.38685259876673</c:v>
                </c:pt>
                <c:pt idx="13">
                  <c:v>23.983641442840725</c:v>
                </c:pt>
                <c:pt idx="14">
                  <c:v>24.54462295627028</c:v>
                </c:pt>
                <c:pt idx="15">
                  <c:v>25.071945578894063</c:v>
                </c:pt>
                <c:pt idx="16">
                  <c:v>25.567628844160417</c:v>
                </c:pt>
                <c:pt idx="17">
                  <c:v>26.033571113510792</c:v>
                </c:pt>
                <c:pt idx="18">
                  <c:v>26.471556846700143</c:v>
                </c:pt>
                <c:pt idx="19">
                  <c:v>26.883263435898133</c:v>
                </c:pt>
                <c:pt idx="20">
                  <c:v>27.270267629744243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quarter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human capital H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Y = 10·F^0.3 H^0.4 T^0.3 — seed 26110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balanced (2,2,2)</c:v>
                </c:pt>
              </c:strCache>
            </c:strRef>
          </c:tx>
          <c:spPr>
            <a:solidFill>
              <a:srgbClr val="C8A24B"/>
            </a:solidFill>
            <a:ln w="3175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289.5846236466803</c:v>
                </c:pt>
                <c:pt idx="1">
                  <c:v>292.9415267571822</c:v>
                </c:pt>
                <c:pt idx="2">
                  <c:v>296.1596129085047</c:v>
                </c:pt>
                <c:pt idx="3">
                  <c:v>299.2465953407861</c:v>
                </c:pt>
                <c:pt idx="4">
                  <c:v>302.20961153053776</c:v>
                </c:pt>
                <c:pt idx="5">
                  <c:v>305.0552819235992</c:v>
                </c:pt>
                <c:pt idx="6">
                  <c:v>307.7897606310168</c:v>
                </c:pt>
                <c:pt idx="7">
                  <c:v>310.41877946991247</c:v>
                </c:pt>
                <c:pt idx="8">
                  <c:v>312.9476864514084</c:v>
                </c:pt>
                <c:pt idx="9">
                  <c:v>315.38147960180635</c:v>
                </c:pt>
                <c:pt idx="10">
                  <c:v>317.7248368352612</c:v>
                </c:pt>
                <c:pt idx="11">
                  <c:v>319.98214246440614</c:v>
                </c:pt>
                <c:pt idx="12">
                  <c:v>322.15751083114185</c:v>
                </c:pt>
                <c:pt idx="13">
                  <c:v>324.25480745672934</c:v>
                </c:pt>
                <c:pt idx="14">
                  <c:v>326.27766804363847</c:v>
                </c:pt>
                <c:pt idx="15">
                  <c:v>328.22951560771315</c:v>
                </c:pt>
                <c:pt idx="16">
                  <c:v>330.11357597538625</c:v>
                </c:pt>
                <c:pt idx="17">
                  <c:v>331.9328918448084</c:v>
                </c:pt>
                <c:pt idx="18">
                  <c:v>333.6903355802345</c:v>
                </c:pt>
                <c:pt idx="19">
                  <c:v>335.3886208845817</c:v>
                </c:pt>
                <c:pt idx="20">
                  <c:v>337.03031347474524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finance-heavy (4,1,1)</c:v>
                </c:pt>
              </c:strCache>
            </c:strRef>
          </c:tx>
          <c:spPr>
            <a:solidFill>
              <a:srgbClr val="8A8F8B"/>
            </a:solidFill>
            <a:ln w="3175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289.5846236466803</c:v>
                </c:pt>
                <c:pt idx="1">
                  <c:v>288.6850839376171</c:v>
                </c:pt>
                <c:pt idx="2">
                  <c:v>287.5410340654871</c:v>
                </c:pt>
                <c:pt idx="3">
                  <c:v>286.2402166767635</c:v>
                </c:pt>
                <c:pt idx="4">
                  <c:v>284.84971065486303</c:v>
                </c:pt>
                <c:pt idx="5">
                  <c:v>283.4207781913202</c:v>
                </c:pt>
                <c:pt idx="6">
                  <c:v>281.99241170558474</c:v>
                </c:pt>
                <c:pt idx="7">
                  <c:v>280.59399085339635</c:v>
                </c:pt>
                <c:pt idx="8">
                  <c:v>279.24731278918773</c:v>
                </c:pt>
                <c:pt idx="9">
                  <c:v>277.9681694990237</c:v>
                </c:pt>
                <c:pt idx="10">
                  <c:v>276.7675900459815</c:v>
                </c:pt>
                <c:pt idx="11">
                  <c:v>275.6528295663995</c:v>
                </c:pt>
                <c:pt idx="12">
                  <c:v>274.62816316101873</c:v>
                </c:pt>
                <c:pt idx="13">
                  <c:v>273.69552691046414</c:v>
                </c:pt>
                <c:pt idx="14">
                  <c:v>272.85503735221977</c:v>
                </c:pt>
                <c:pt idx="15">
                  <c:v>272.10541316403044</c:v>
                </c:pt>
                <c:pt idx="16">
                  <c:v>271.44431740748246</c:v>
                </c:pt>
                <c:pt idx="17">
                  <c:v>270.8686347817251</c:v>
                </c:pt>
                <c:pt idx="18">
                  <c:v>270.3746954511506</c:v>
                </c:pt>
                <c:pt idx="19">
                  <c:v>269.95845483001307</c:v>
                </c:pt>
                <c:pt idx="20">
                  <c:v>269.61563702225936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quarter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output Y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Capital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10 · Week 5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26110 · AXIOM-10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enterprise capital beyond finance and state the Capital Representation Theorem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the seven capital forms and their depreciation and deployment profiles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capital dependencies as graph structure and apply the Capital Dependency Theorem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accumulation law and its convergence to sustainable levels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Quantify the accumulation/depletion asymmetry and its consequences for restructuring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multiplicative productivity to analyze allocation: complementarity vs. substitution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allocation policies over horizons, in levels and cumulatively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how transformations modify the capital architecture and test consistency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Meridian's options as capital programs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capital architecture for the performance analysis of Chapter 11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Beyond Finance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Capital Architecture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Seven Forms &amp; Dependencies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Accumulation &amp; Depletion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Allocation &amp; Productivity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§10.6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 &amp; Worked Examples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§10.2 CAPITAL BEYOND FINANCE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Capital is whatever the future draws 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Value Depends on Multidimensional Capital (Prop.): the balance sheet records one capital form of at least seven — and transformations spend and build the unrecorded six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Capital (Def.): a stock the enterprise accumulates, depletes, and deploys — anything with the accumulation grammar of §10.6, financial or not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chapter's move: give every capital form the same mathematical citizenship — stocks, flows, depreciation, productivity — so allocation can be analyzed rather than asserted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9's graph gets its first payload: capital dependencies are edges, and the Capital Dependency Theorem propagates along them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§10.3 THE ENTERPRISE CAPITAL ARCHITECTURE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capital architecture, defined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459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capital architecture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vector of capital stocks together with their dependency structure — Chapter 9's state architecture, specialized to the coordinates that behave as stocks. The Capital Representation Theorem: under the contract, the capital state is representable and its dynamics well-posed.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5204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coordinates are the state's slow variables: they move by accumulation, not by jumps in the ordinary course — which is what makes them plannable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architecture is where 'we invested in the platform' becomes a vector statement: which stocks rose, which were drawn down to pay for 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world: three stocks (Financial, Human, Technological) — small enough to see, rich enough for every theorem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§10.4 · THE FORMS OF ENTERPRISE CAPITAL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Seven stocks, one grammar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0B3D2E"/>
          </a:solidFill>
          <a:ln w="7620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41248" y="1682496"/>
            <a:ext cx="548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63040" y="1682496"/>
            <a:ext cx="9875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Cash, credit capacity — fastest to deploy, slowest to depreciate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304288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0B3D2E"/>
          </a:solidFill>
          <a:ln w="7620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41248" y="2340864"/>
            <a:ext cx="548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463040" y="2340864"/>
            <a:ext cx="9875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and capabilities — depletes fast unattended (δ = 0.06 in the lab)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962656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0B3D2E"/>
          </a:solidFill>
          <a:ln w="7620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1248" y="2999232"/>
            <a:ext cx="548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463040" y="2999232"/>
            <a:ext cx="9875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Intellectual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Patents, methods, data — appreciates with use, evaporates with departure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621024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0B3D2E"/>
          </a:solidFill>
          <a:ln w="7620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" y="3657600"/>
            <a:ext cx="548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463040" y="3657600"/>
            <a:ext cx="9875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Technological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 and systems — the lab's fastest depreciator (δ = 0.10)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4279392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0B3D2E"/>
          </a:solidFill>
          <a:ln w="7620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" y="4315968"/>
            <a:ext cx="548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463040" y="4315968"/>
            <a:ext cx="9875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Processes, routines, culture — the slowest to build, invisible until broken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93776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0B3D2E"/>
          </a:solidFill>
          <a:ln w="7620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1248" y="4974336"/>
            <a:ext cx="548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463040" y="4974336"/>
            <a:ext cx="9875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Customers, suppliers, regulators — capital held jointly with outsiders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5596128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0B3D2E"/>
          </a:solidFill>
          <a:ln w="7620">
            <a:solidFill>
              <a:srgbClr val="1B6B5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" y="5632704"/>
            <a:ext cx="548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1463040" y="5632704"/>
            <a:ext cx="9875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and optionality — Chapter 6's reachable set, capitalized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§10.5 CAPITAL DEPENDENCIES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capital accumulates alone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Dependency (Def.): stock j's accumulation enters stock i's law — an edge on Chapter 9's graph, now with an investment interpretation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Components Are Mutually Interdependent (Prop.): human capital is built by spending financial capital; technological capital is useless without the human capital to run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Capital Dependency Theorem: shocks to one stock propagate to the others' accumulation paths — Chapter 9's propagation, now in slow variables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3 sweeps one edge: raise I_H at the expense of I_F and output moves non-monotonically — the interior optimum is the dependency structure speaking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§10.6 CAPITAL ACCUMULATION AND DEPLETION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accumulation law, and its dark twin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1732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Capital Accumulation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K_{k+1} = (1−δ)K_k + I_k with sustained investment, each stock converges to its sustainable level I/δ — the sustainable core of Chapter 6, wearing capital's clothes.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Accumulation Increases Transformation Capacity (Prop.): higher stocks widen dom T for the programs of Chapter 6 — capital is stored feasibility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Depletion Reduces Adaptability, Asymmetrically (Prop.): destruction is instantaneous, rebuilding is a trajectory — the lab destroys 30% of human capital in one quarter and needs TEN to recover 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asymmetry prices restructuring honestly: the capital destroyed does not return at the rate it left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§10.6 · THE ASYMMETRY,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quarter down, ten quarters back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quarters: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spent below the pre-shock level, under unchanged investment. The one-line COUNTIF in the workbook is the asymmetry proposition, measured.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§10.7 CAPITAL ALLOCATION AND PRODUCTIVITY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balanced budget wins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Capital Productivity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is multiplicative in the stocks — Y = A·∏K_i^{α_i} in the lab's instance — so productivity has diminishing returns in each stock and complementarity across them: starving any one stock taxes them all.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verdict: balanced (2,2,2) vs finance-heavy (4,1,1) on the same budget — balanced wins by 67 output units per quarter at horizon and 800 cumulatively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finance-heavy intuition ('stack the durable asset') fails precisely because of complementarity: the durable stock cannot substitute for the depleting ones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Allocation is Volume II's optimization problem; today's contribution is the objective function it will maximize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§10.7 · THE GAP,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budget, different futures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 units cumulative: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misreading complementarity as substitutability. Both paths grow — comparison, not level, is the analysis.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§10.8 ARCHITECTURE CONSISTENCY AND CAPITAL DYNAMICS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Transformation rewrites the capital architecture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Modifies the Capital Architecture (Prop.): Chapter 6's operators act on the stocks AND on their wiring — a divestiture cuts edges, a platform bet adds them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Capital Architecture Consistency Theorem: the modified architecture must remain consistent (Ch. 9's sense) — programs that leave orphaned dependencies leave incoherent enterprises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'we sold the division but kept its systems' is an architectural consistency claim, checkable on the graph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closes Part II's capital story and hands the objective side to Chapter 11: performance is what the capital architecture is FOR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§10.9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three-stock enterprise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end to end: accumulation, allocation, asymmetry — the template for Exercise 10.13's version with YOUR capital forms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Meridian's capitals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options re-read as capital programs: turnaround spends organizational capital, digital converts financial into technological and human, restructuring destroys relational capital at the perimeter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★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δ-sweep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10.9–10.12 vary depreciation and shares — and find the allocation optimum moving with them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(26110) across notebook, workbook, and AXIOM-10's allocation bench.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§10.10 PREPARATION FOR CHAPTER 11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Stocks need a scoreboard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built the input side: what the enterprise HAS, how it accumulates, how it should be fed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11 builds the output side: performance as a vector, its measurement systems, and the frontier where trade-offs become explicit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link is the productivity function: capital in, performance out — Chapter 11 asks what 'out' should even mean, and who chose the weights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multiplicative lesson — performance will prove as multidimensional as capital, and for the same reason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balance sheet is not enough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motivating failure: a transformation program that “paid for itself” on the recorded capital while quietly liquidating the unrecorded kind — talent, routines, relationships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gave the wiring; this chapter loads it with the enterprise’s slow variables — the stocks that decide what any program can attempt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lab’s question in one line: same budget, different splits — how much is allocation worth? (Answer: 800 output units over five years)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week’s discipline: every claim about “investing in our people/platform/brand” becomes a stock, a flow, a depreciation rate, and an exponent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§10.4 · PROFILES COMPARED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grammar, different constants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capitals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Technological (δ = 0.10), Human (δ = 0.06): quick to build, quick to rot — they dominate the investment budget in steady state because standing still costs I = δK every quarter.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108960"/>
          </a:xfrm>
          <a:prstGeom prst="roundRect">
            <a:avLst>
              <a:gd name="adj" fmla="val 2353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capitals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(δ = 0.02), Organizational (slower still): cheap to hold, brutal to rebuild — the asymmetry proposition bites hardest exactly where δ is smallest.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0749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δ vector is the enterprise’s metabolic profile — Exercise 10.9 estimates it for a real company, and the estimates drive everything downstream.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§10.6 · CAPITAL AS STORED FEASIBILITY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Stocks widen the operator's domain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Accumulation Increases Transformation Capacity (Prop.), read through Chapter 6: dom T is a region in capital space — higher stocks put more programs inside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digital option demanded liquidity ≥ trough depth AND workforce capability ≥ threshold — two capital floors on one program’s domain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Depletion’s real price: the programs that silently leave the feasible set — visible only if reachability (Ch. 6) is recomputed after the shock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why the chapter calls capital stored feasibility: what was accumulated is exactly what the next transformation is permitted to attempt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26110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STOCKS, 2 POLICIES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800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CUM. OUTPUT GAP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 q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RECOVERY FROM 1-q SHOCK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DCT_V1_Ch10_Lab.ipynb — allocation comparison across stocks and output, the destruction/recovery panel, and the dependency sweep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DCT_V1_Ch10_Lab.xlsx — both policies as live recursions with power-function output columns; the recovery count as a single honest COUNTIF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26110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10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is whatever the future draws on — seven forms, one accumulation grammar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Dependencies wire the stocks: no capital accumulates alone, and shocks propagate along the wiring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Accumulation converges to I/δ; depletion is asymmetric — one quarter of destruction, ten of rebuilding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is multiplicative: complementarity makes the balanced budget worth 800 cumulative units over the finance-heavy one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Transformations rewrite the architecture itself — and must leave it consistent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allocation bench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AXIOM-10's allocation bench: drag the budget split, watch stocks, output, and the cumulative gap update live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shock lever: set the destruction size and read the recovery time — the asymmetry as an instrument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10.13–10.16 (Part D) inventory YOUR enterprise's seven capitals and their dependency edges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10.1–10.5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balance-sheet items are capital; which capitals the balance sheet misses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10.6–10.8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to I/δ; the asymmetry bound; complementarity from the exponents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10.9–10.12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δ- and α-sweeps; shock sizes; allocation optima — seed 26110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10.13–10.24★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capital inventory; Meridian's options as capital programs, priced honestly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10.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10 — the Accumulation and Productivity Theorems, and §10.6's asymmetry propositions twice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1–2; confirm the validation cell prints 8×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AXIOM-10's allocation bench; answer Exercise 10.13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5 → Chapter 11): the scoreboard — performance as a vector, and the frontier where trade-offs live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“Capital is stored feasibility: what the enterprise has accumulated is exactly what its next transformation is permitted to attempt.”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10, on accumulation and capacity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10 · seed 26110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11 — Enterprise Performance Architecture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beyond financial metrics: the performance vector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Aggregation and weighting — and the ranking reversals they hide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performance frontier: trade-offs made geometric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26111 · AXIOM-11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10 · Week 5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26110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2026-07-13T22:58:08Z</dcterms:created>
  <dcterms:modified xsi:type="dcterms:W3CDTF">2026-07-13T22:58:08Z</dcterms:modified>
</cp:coreProperties>
</file>