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pₖ₊₁ = 0.8pₖ + 0.2·80 — the gap halves every 3.11 quarters (seed 26111)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p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50</c:v>
                </c:pt>
                <c:pt idx="1">
                  <c:v>56</c:v>
                </c:pt>
                <c:pt idx="2">
                  <c:v>60.8</c:v>
                </c:pt>
                <c:pt idx="3">
                  <c:v>64.64</c:v>
                </c:pt>
                <c:pt idx="4">
                  <c:v>67.712</c:v>
                </c:pt>
                <c:pt idx="5">
                  <c:v>70.1696</c:v>
                </c:pt>
                <c:pt idx="6">
                  <c:v>72.13568000000001</c:v>
                </c:pt>
                <c:pt idx="7">
                  <c:v>73.708544</c:v>
                </c:pt>
                <c:pt idx="8">
                  <c:v>74.9668352</c:v>
                </c:pt>
                <c:pt idx="9">
                  <c:v>75.97346816000001</c:v>
                </c:pt>
                <c:pt idx="10">
                  <c:v>76.77877452800001</c:v>
                </c:pt>
                <c:pt idx="11">
                  <c:v>77.4230196224</c:v>
                </c:pt>
                <c:pt idx="12">
                  <c:v>77.93841569792001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Performance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11 · Week 5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26111 · AXIOM-11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performance as a vector and state the Performance Representation Theorem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effectiveness, efficiency, productivity, sustainability, and resilience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indicators and metrics as measurement systems with Chapter 4's discipline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Performance Aggregation Theorem and expose weight-dependent rankings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performance dependencies as graph structure with lags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the performance frontier and test units for Pareto efficiency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frontier point selection as a weights decision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performance dynamics: inertia, half-lives, and attribution windows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measurement systems for consistency before deployment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performance architecture for the risk analysis of Chapter 12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Financial Metrics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Dimensions &amp; Measurement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&amp; the Reversal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Performance Frontier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Dynamics, Consistency &amp; Worked Examples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§11.2 PERFORMANCE BEYOND FINANCIAL METRICS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 is a vector, not a number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performance vector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measured jointly along its dimensions — financial, customer, operational, innovation, and beyond — as a vector p ∈ ℝ^m. Enterprise Performance Is Multidimensional (Prop.): any single number is already an aggregation, with weights someone chose.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Performance Representation Theorem: under the contract, performance is representable as a function of the state — p = h(x), the output map of Chapter 2 grown into a scoreboard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honesty campaign: every league table, every composite KPI, every 'overall score' is a weight vector wearing a disguise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in, performance out: Chapter 10 built what the enterprise HAS; this chapter measures what it DOES with it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§11.3 DIMENSIONS OF ENTERPRISE PERFORMANCE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named dimensions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EFF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Effectiveness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Achieving the declared objectives — performance against purpose (Def.: Enterprise Effectiveness)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EFC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per unit of input — performance against resources (Def.: Enterprise Efficiency)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capital architecture's yield — Chapter 10's Y, now one coordinate among several (Def.: Enterprise Productivity)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S/R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&amp; Resilience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that persists, and performance under shock (Defs.) — the dimensions short-termism deletes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scores six units on four dimensions — small enough to inspect, rich enough to reverse.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§11.4 INDICATORS, METRICS, AND MEASUREMENT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phenomenon to number, honestly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Indicator (Def.): an observable that tracks a dimension; Performance Metric (Def.): the indicator with its scale, frequency, and owner — measurement as a designed system, not a found object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4's measurement discipline applies coordinate by coordinate: error, latency, revision, gaming — a metric that becomes a target becomes a strategic channel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systems are architectures (Ch. 9): metrics depend on metrics — revenue per employee inherits every flaw of both parents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design test: could a new analyst reconstruct the metric from its definition alone? If not, the number is folklore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§11.5 · THE PERFORMANCE AGGREGATION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ranking belongs to the weights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822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w₁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10512"/>
            <a:ext cx="9555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Finance-heavy (0.70, 0.10, 0.10, 0.10)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U6 tops the table at 76.0 — the financial monster is 'best'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822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w₂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783080" y="2889504"/>
            <a:ext cx="9555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Customer/innovation (0.05, 0.35, 0.10, 0.50)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U2 tops at 84.25 — and U6 collapses to 41.5, second to last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822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83080" y="3968496"/>
            <a:ext cx="9555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six units, same scores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weights moved. Neither ranking is wrong; each is an argument made numerical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822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!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783080" y="5047488"/>
            <a:ext cx="9555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theorem's demand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 the weights WITH the ranking — a composite score without its weight vector is rhetoric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1, seed 26111 — the reversal is computed live in both notebook and workbook.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§11.5 · THE REVERSAL, IN FULL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units, two verdicts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UNIT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267712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895344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CUST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522976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OPS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7150608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INNOV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778240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 w₁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405872" y="173736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 w₂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40080" y="2148840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U1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267712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895344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22976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70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150608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778240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65.8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405872" y="218541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54.7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2807208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U2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267712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895344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85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522976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150608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90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778240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66.0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405872" y="2843784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84.25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40080" y="3465576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U3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2267712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75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895344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522976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60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150608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80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778240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73.0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0405872" y="3502152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74.3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40080" y="4123944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U4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2267712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3895344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60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522976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90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7150608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45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8778240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54.5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10405872" y="4160520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56.0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640080" y="4782312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7620">
            <a:solidFill>
              <a:srgbClr val="CCCCC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0080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U5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2267712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68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3895344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72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5522976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75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7150608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62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8778240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68.3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10405872" y="4818888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69.8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640080" y="5440680"/>
            <a:ext cx="11393424" cy="566928"/>
          </a:xfrm>
          <a:prstGeom prst="roundRect">
            <a:avLst>
              <a:gd name="adj" fmla="val 8065"/>
            </a:avLst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40080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U6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2267712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90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3895344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5522976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55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7150608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35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8778240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76.0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10405872" y="5477256"/>
            <a:ext cx="155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41.5</a:t>
            </a:r>
            <a:endParaRPr lang="en-US" sz="1200" dirty="0"/>
          </a:p>
        </p:txBody>
      </p:sp>
      <p:sp>
        <p:nvSpPr>
          <p:cNvPr id="62" name="Text 60"/>
          <p:cNvSpPr/>
          <p:nvPr/>
        </p:nvSpPr>
        <p:spPr>
          <a:xfrm>
            <a:off x="640080" y="626364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U6 wins w₁ and nearly loses w₂; U2 the mirror image. The composite column is the weight vector's opinion — the four score columns are the facts.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§11.6 PERFORMANCE DEPENDENCIES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 dimensions are wired too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Performance Dependency Theorem: dimensions influence each other through the state — quality drives customer, customer drives financial, with lags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9's graph acquires a third payload: after state dependencies and capital dependencies, performance dependencies — same mathematics, same propagation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'we cut costs and six quarters later churn spiked' is an edge with a lag — deniable only if the graph is never drawn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dependency structure is what makes leading vs. lagging indicators a theorem rather than a slogan: leading indicators sit upstream on the graph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§11.7 TRADE-OFFS AND THE PERFORMANCE FRONTIER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improvement stops being free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Performance Frontier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Pareto-efficient set of attainable performance vectors: on the frontier, no dimension can improve without another paying. Off it, free improvement exists — being dominated is the only performance failure with no excuse.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2: six units in (cost, quality) — three efficient (U2, U3, U4), three dominated (U1, U5, U6); dominance is a SUMPRODUCT, not a debate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Optimization Balances Conflicting Objectives (Prop.): choosing a point ON the frontier is a weights decision — §11.5 returns, now as strategy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optimizes exactly here: the GEOP's objective selects a frontier point, and this chapter is why that selection is value-laden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§11.7 · THE FRONTIER,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efficient, three dominated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1097280" y="5760720"/>
            <a:ext cx="8229600" cy="914"/>
          </a:xfrm>
          <a:prstGeom prst="line">
            <a:avLst/>
          </a:prstGeom>
          <a:noFill/>
          <a:ln w="15240">
            <a:solidFill>
              <a:srgbClr val="8A8F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1737360"/>
            <a:ext cx="914" cy="4023360"/>
          </a:xfrm>
          <a:prstGeom prst="line">
            <a:avLst/>
          </a:prstGeom>
          <a:noFill/>
          <a:ln w="15240">
            <a:solidFill>
              <a:srgbClr val="8A8F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0" y="5650992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77240" y="1417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↑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 flipV="1">
            <a:off x="2560320" y="1687068"/>
            <a:ext cx="2926080" cy="740664"/>
          </a:xfrm>
          <a:prstGeom prst="line">
            <a:avLst/>
          </a:prstGeom>
          <a:noFill/>
          <a:ln w="25400">
            <a:solidFill>
              <a:srgbClr val="C8A24B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 flipV="1">
            <a:off x="5486400" y="1440180"/>
            <a:ext cx="4389120" cy="246888"/>
          </a:xfrm>
          <a:prstGeom prst="line">
            <a:avLst/>
          </a:prstGeom>
          <a:noFill/>
          <a:ln w="25400">
            <a:solidFill>
              <a:srgbClr val="C8A24B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6830568" y="3790188"/>
            <a:ext cx="237744" cy="237744"/>
          </a:xfrm>
          <a:prstGeom prst="ellipse">
            <a:avLst/>
          </a:prstGeom>
          <a:solidFill>
            <a:srgbClr val="8A8F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86600" y="3744468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F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U1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441448" y="2308860"/>
            <a:ext cx="237744" cy="237744"/>
          </a:xfrm>
          <a:prstGeom prst="ellipse">
            <a:avLst/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97480" y="226314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367528" y="1568196"/>
            <a:ext cx="237744" cy="237744"/>
          </a:xfrm>
          <a:prstGeom prst="ellipse">
            <a:avLst/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23560" y="1522476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U3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756648" y="1321308"/>
            <a:ext cx="237744" cy="237744"/>
          </a:xfrm>
          <a:prstGeom prst="ellipse">
            <a:avLst/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12680" y="1275588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U4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904488" y="3172968"/>
            <a:ext cx="237744" cy="237744"/>
          </a:xfrm>
          <a:prstGeom prst="ellipse">
            <a:avLst/>
          </a:prstGeom>
          <a:solidFill>
            <a:srgbClr val="8A8F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60520" y="3127248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F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U5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8293608" y="5024628"/>
            <a:ext cx="237744" cy="237744"/>
          </a:xfrm>
          <a:prstGeom prst="ellipse">
            <a:avLst/>
          </a:prstGeom>
          <a:solidFill>
            <a:srgbClr val="8A8F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49640" y="4978908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F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U6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035040" y="210312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Dominated has no excuse: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U5 can match U2's quality gain at LOWER cost by moving to it; U1 and U6 likewise sit strictly inside. On the dashed frontier, every move is a trade.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§11.8 PERFORMANCE DYNAMICS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 moves with inertia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Evolves Dynamically (Prop.): p responds to its drivers through the state — first-order with ρ = 0.8 in the lab, so the gap to the driver level halves every 3.11 quarters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half-life is the management number: an initiative launched today reads at half strength in the metrics three quarters later — attribution windows shorter than that measure noise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and resilience performance (Defs.) are properties OF the dynamics: persistence of level, and recovery after shock — Chapter 10's asymmetry seen from the scoreboard side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7's machinery applies verbatim: performance dynamics are enterprise dynamics restricted to the output map's image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§11.9 CONSISTENCY OF MEASUREMENT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scoreboard contradicts itself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Performance Consistency Theorem: a measurement system whose metrics can be jointly satisfied and jointly interpreted — Chapter 9's architectural consistency, applied to the scoreboard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Inconsistency in practice: a sales metric that rewards volume and a risk metric that penalizes exactly the volume the sales metric buys — with no declared exchange rate between them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 is not fewer metrics but declared structure: dependencies drawn, weights published, conflicts priced — the chapter's three disciplines in one sentence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is checkable BEFORE deployment: the theorem gives the test, and Exercise 11.16 runs it on a real scorecard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§11.10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six-unit portfolio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end to end: scores → composites → reversal → frontier — the template for Exercise 11.13's scorecard of YOUR units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scoreboard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options scored on four dimensions: turnaround wins the financial column, digital wins innovation, restructuring wins efficiency — the board's debate IS a weight vector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walk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11.9–11.12 move a unit along the frontier and price each step — trade-offs as computed exchange rates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(26111) across notebook, workbook, and AXIOM-11's weighting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§11.11 PREPARATION FOR CHAPTER 12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scoreboard needs a risk column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9–11 built structure, stocks, and scoreboard — Part II's constructive half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 asks what can go WRONG with all three: risk as an architectural property, living on the same dependency graph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connective tissue is already laid: Chapter 8's distributions + Chapter 9's propagation + this chapter's performance dimensions = risk architecture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frontier — risk will enter as a dimension of it, and 'risk-adjusted performance' will stop being a slogan and become a point selection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scoreboard is a design object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two units, two league tables, two “best performers” — and a board that never learned the rankings disagreed because nobody published the weights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built what the enterprise HAS; this chapter designs how what it DOES gets measured — and shows the design choices hiding in every number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instruments this week: the aggregation reversal, the Pareto frontier, and the half-life of performance response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week’s discipline: no composite without its weight vector, no ranking without its frontier position, no attribution without its dynamics window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§11.8 · THE HALF-LIFE,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Initiatives read at half strength three quarters later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3.11 quarters: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half-life of the gap to the driver level. Quarterly attribution reviews of a ρ = 0.8 metric are reviewing noise — the window must exceed the half-life.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26111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U6→U2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 UNIT, w₁→w₂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/ 6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PARETO-EFFICIENT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3.11 q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PERFORMANCE HALF-LIFE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DCT_V1_Ch11_Lab.ipynb — the reversal table, the frontier scatter with dominance verdicts, and the dynamics panel with its half-life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DCT_V1_Ch11_Lab.xlsx — composites as SUMPRODUCT rows, Pareto dominance as a one-line pairwise SUMPRODUCT, the half-life as LN(2)/LN(1/ρ)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26111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11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is a vector; every single number is an aggregation with chosen weights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reversal: U6 tops the finance-weighted table, U2 the innovation-weighted one — same units, same scores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separates trade-offs from free improvement: three units efficient, three dominated without excuse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moves with inertia — half-life 3.11 quarters — so attribution has a minimum window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systems are architectures: dependencies drawn, weights published, consistency tested before deployment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weighting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AXIOM-11's weighting console: drag the four weights and watch the ranking reorder live — the reversal as an instrument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frontier canvas: add units, and dominance shading updates point by point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11.13–11.16 (Part D) score YOUR units, publish your weights, and run the consistency test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11.1–11.5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composites hide weights; leading vs. lagging as graph position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11.6–11.8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aggregation theorem proved; dominance characterized; half-life derived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11.9–11.12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Reweight, re-rank, walk the frontier — seed 26111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11.13–11.20★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scorecard, weights published; Meridian's board debate as a weight vector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11.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11 — the Aggregation and Frontier Theorems carefully; §11.9's consistency test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AXIOM-11's weighting console; answer Exercise 11.13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6 → Chapter 12): the risk column — what can go wrong, as an architectural property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composite score without its weight vector is rhetoric. Publish the weights, and the ranking becomes an argument someone can answer.”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11, on aggregation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11 · seed 26111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12 — Enterprise Risk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 an architectural property on the dependency graph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8's distributions meet Chapter 9's propagation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Risk-adjusted performance as frontier point selection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26112 · AXIOM-12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11 · Week 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26111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2026-07-13T22:58:30Z</dcterms:created>
  <dcterms:modified xsi:type="dcterms:W3CDTF">2026-07-13T22:58:30Z</dcterms:modified>
</cp:coreProperties>
</file>