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Round impacts under three coupling gains — seed 26112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 = 1.0 (contained)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7.525</c:v>
                </c:pt>
                <c:pt idx="2">
                  <c:v>4.3488</c:v>
                </c:pt>
                <c:pt idx="3">
                  <c:v>2.7442</c:v>
                </c:pt>
                <c:pt idx="4">
                  <c:v>1.7312</c:v>
                </c:pt>
                <c:pt idx="5">
                  <c:v>1.0775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 = 1.5 (subcritical, costly)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16.5</c:v>
                </c:pt>
                <c:pt idx="1">
                  <c:v>16.9313</c:v>
                </c:pt>
                <c:pt idx="2">
                  <c:v>14.677</c:v>
                </c:pt>
                <c:pt idx="3">
                  <c:v>13.8924</c:v>
                </c:pt>
                <c:pt idx="4">
                  <c:v>13.1459</c:v>
                </c:pt>
                <c:pt idx="5">
                  <c:v>12.2735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 = 1.7 (systemic)</c:v>
                </c:pt>
              </c:strCache>
            </c:strRef>
          </c:tx>
          <c:spPr>
            <a:solidFill>
              <a:srgbClr val="B0532F"/>
            </a:solidFill>
            <a:ln w="30480" cap="flat">
              <a:solidFill>
                <a:srgbClr val="B0532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B0532F"/>
              </a:solidFill>
              <a:ln w="9525" cap="flat">
                <a:solidFill>
                  <a:srgbClr val="B0532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18.7</c:v>
                </c:pt>
                <c:pt idx="1">
                  <c:v>21.7473</c:v>
                </c:pt>
                <c:pt idx="2">
                  <c:v>21.3654</c:v>
                </c:pt>
                <c:pt idx="3">
                  <c:v>22.9197</c:v>
                </c:pt>
                <c:pt idx="4">
                  <c:v>24.5799</c:v>
                </c:pt>
                <c:pt idx="5">
                  <c:v>26.0085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round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round impact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Risk, Resilience,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Robustness 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12 · Week 6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26112 · AXIOM-12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Knightian split and the bridge between uncertainty and risk toolkits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shocks, stress scenarios, and vulnerability on the state space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robustness as a worst case over a declared stress set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resilience: recovery fractions, inertia, and the logarithmic recovery time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survivability from Chapter 8's distributions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Risk Propagation Theorem and locate the systemic threshold g* = 1/ρ(W)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contained, costly-subcritical, and systemic propagation regimes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enterprise sources of coupling gain and the levers that lower it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the four instruments into the risk architecture on the dependency graph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Meridian's options across all four risk instruments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Risk, Uncertainty &amp; the Knightian Split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Shocks, Stress &amp; Vulnerability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Robustness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 &amp; Survivability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Propagation &amp; Systemic Risk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Architecture Assembled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go wrong, as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9–11 built structure, stocks, and scoreboard; this chapter asks what breaks them — and insists the answer is architectural, not anecdotal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risk registers that list events while the graph routes them — the register said 'cyber incident', the architecture delivered a funding crisis two hops later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load-bearing words this week, each with a definition and a theorem: robustness, resilience, survivability, propagation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threshold to remember: g* = 1/ρ(W) — the coupling gain where cascades stop dying out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§12.2 RISK, UNCERTAINTY, AND THE ARCHITECTURE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Knightian split, and the bridge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uncertainty, Knightian split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variability with a distribution the contract can defend (Ch. 8's machinery applies). Uncertainty: variability without one — the stress-set and worst-case instruments of this chapter exist precisely for it.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Risk Is Multidimensional (Prop.): every performance dimension of Ch. 11 has a risk shadow — financial risk is one column of many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Knightian Bridge (Prop.): as evidence accumulates, uncertainty migrates toward risk — stress sets shrink into distributions; the two toolkits are stages, not rivals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 Representation Theorem: under the contract, the risk architecture is representable on the same graph as everything else — Ch. 9's wiring, third payload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§12.3 SHOCKS, STRESS, AND VULNERABILITY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vocabulary of impact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δx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displacement of the state — sized, located, timed (Def.: Enterprise Shock); Ch. 9's size-10 Technology hit is the running instance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𝒮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scenario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named, declared shock or shock path — the unit of robustness analysis (Def.: Enterprise Stress Scenario)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Vulnerability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small shocks cause large displacement — the state-space regions the architecture amplifies (Def.: Enterprise Vulnerability)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Declared is the operative word: an undeclared scenario is not covered by any robustness claim — the definitions build the honesty in.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§12.4 ENTERPRISE ROBUSTNESS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Robustness is a worst case over a declared set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Robustness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performance is the minimum over the declared stress set; the enterprise is robust at level L when that minimum clears L. No distribution required — this is the uncertainty side of the Knightian split, made computable.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2: baseline 75; scenarios drop 12 (demand), 18 (funding), 9 (cyber) — robust performance 57, margin 7 over the survival floor of 50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binding scenario is information: funding binds, so funding hedges buy robustness where demand hedges buy nothing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theorem's contract discipline: robustness claims are always relative to the set — enlarging the set can only shrink the claim, which is why sets get negotiated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§12.5 ENTERPRISE RESILIENCE AND RECOVERABILITY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Resilience is a trajectory, not a level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Resilience (Def.): the capacity to recover performance after displacement; Recoverability (Def.): whether a path back exists at all — Ch. 6's reachability, applied to the aftermath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Resilience Theorem quantifies it: under first-order recovery with inertia ρ, recovering fraction f of the loss takes ln(1−f)/ln(ρ) — a logarithm, not a slogan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number: ρ = 0.8 → 90% of the loss back in 10.32 quarters — the same inertia that made Ch. 11's half-life 3.11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10's asymmetry returns from the risk side: destruction is an event, recovery is a trajectory — resilience budgets pay for the trajectory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§12.6 ENTERPRISE SURVIVABILITY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Survival has a probability, and it is computable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Survivability (Def.): the probability of remaining above the survival floor over the horizon — Ch. 8's distributions, read from the survival side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Survivability Theorem in the lab's diffusion instance: P(survive to t=5) = 1 − Φ(z) = 0.7982 with the 80-barrier — one NORMSDIST away from the breach probability of Chapter 8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flaw of averages strikes hardest here: the mean path never dies, so mean-path planning reports survivability 1.0 by construction — and is wrong by 20 points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Survivability is the risk architecture's bottom line: robustness and resilience are instruments; staying alive is the objective they serve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§12.7 · THE RISK PROPAGATION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Systemic risk has a threshold, and it is 1/ρ(W)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 = 1.0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423160" y="1810512"/>
            <a:ext cx="8915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coupling — gρ = 0.63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rounds absorb 28.4; cascades die geometrically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 = 1.5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423160" y="2889504"/>
            <a:ext cx="8915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Tighter coupling — gρ = 0.94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subcritical, but the same shock now costs 87.4 — three times the damage before any threshold is crossed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 = 1.7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423160" y="3968496"/>
            <a:ext cx="8915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the threshold — gρ = 1.06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round-over-round ratio 1.058 &gt; 1: impacts GROW; the cascade feeds itself — Systemic Enterprise Risk (Def.)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4630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g* = 1.60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423160" y="5047488"/>
            <a:ext cx="8915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 Propagation Theorem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cascades die iff gρ(W) &lt; 1 — one spectral number separates contained from systemic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1, seed 26112 — the phase change as three lines on a log axis.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§12.7 · THE PHASE CHANGE,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gains, one threshold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red line: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g = 1.7 the rounds stop shrinking — each round's impact exceeds the last by 5.8%. Nothing else changed: same graph, same shock. The gain crossed 1/ρ(W).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§12.7 · THE ENTERPRISE READING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gain comes from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gain g is not exotic: leverage tightens it (losses transmit at scale), shared platforms tighten it (one outage, many components), just-in-time everything tightens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programs are gain-raising programs: every buffer removed moves gρ(W) toward 1 — the chapter's uncomfortable theorem for operations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2008 reading, completed: Ch. 9 said the exposures were ghost edges; this section adds that the system was also running at gρ ≈ 1 — incomplete architecture AND critical coupling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levers, in this language: cut edges (Ch. 9), lower weights, or lower the gain — three different interventions the graph prices separately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§12.8 THE RISK ARCHITECTURE ASSEMBLED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instruments, one bench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case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 over the declared stress set — the uncertainty instrument (no distribution needed)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ln(1−f)/ln(ρ) — the trajectory instrument (inertia is the enemy)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Staying alive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1 − Φ(z) — the distribution instrument (Ch. 8 cashed in)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threshold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gρ(W) &lt; 1 — the structural instrument (Ch. 9 cashed in)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Risk, Resilience, and Robustness Architecture (Def.) is exactly this bench mounted on the dependency graph — one object, four read-outs.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§12.8 · MERIDIAN'S RISK READ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options, four read-outs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Turnaround: raises robustness (margins widen against the declared set) but leaves the propagation gain untouched — the graph that routed the last crisis routes the next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Digital: lowers survivability mid-trajectory (the trough shaves the barrier margin) in exchange for a lower long-run gain — a risk trade ACROSS instruments, invisible to any single metric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Restructuring: cuts edges (the divested perimeter leaves the graph) — the only option that attacks gρ(W) directly, priced by Ch. 10's asymmetry on the capital it destroys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board's risk debate, restated: which instrument's read-out do you weight? — Ch. 11's aggregation theorem, now on the risk column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§12.9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gained graph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9's six components under three gains — contained, costly, systemic; the lab end to end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stress bench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scenarios, one binding — and the margin arithmetic a survival floor demands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threshold sweep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12.9–12.12 walk g through g* and watch the cum-impact series diverge — criticality as an experiment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(26112) across notebook, workbook, and AXIOM-12's cascade theater.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§12.10 PREPARATION FOR CHAPTER 13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architectures, ready for assembly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II's inventory is complete: state (9), transformation (6–8), capital (10), performance (11), risk (12) — five architectures, each with its tuple, theorems, and lab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integrates: the unified representation, the interaction matrix among the five, and the consistency conditions that make the assembly coherent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integration is not ceremony: interactions among architectures carry their own dynamics — and small couplings will prove to have large consequences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every instrument on this week's bench — the unified architecture invokes them without re-proof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§12.2 · RISK IS MULTIDIMENSIONAL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performance dimension casts a risk shadow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risk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familiar column — Ch. 8's distributions on liquidity and leverage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risk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Shocks to the operating core — the graph's densest tier absorbs and re-routes them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risk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Reachable-set risk (Ch. 6): the option-destroying events no P&amp;L records until too late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risk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10's relational capital under shock — held jointly with outsiders, destroyed unilaterally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Risk Is Multidimensional (Prop.): the risk vector inherits Ch. 11's dimensionality — and the aggregation theorem applies to risk appetite exactly as it did to performance.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26112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g*=1.60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SYSTEMIC THRESHOLD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28→87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CUM IMPACT, g 1.0→1.5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0.7982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SURVIVABILITY t=5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DCT_V1_Ch12_Lab.ipynb — the three-gain cascade on a log axis, the stress bench, and the recovery/survivability panel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DCT_V1_Ch12_Lab.xlsx — three propagation blocks with a live gain cell each, robustness as MIN over the set, resilience as one logarithm, survivability as one NORMSDIST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26112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12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and uncertainty split Knightian-ly, and each gets its instrument: distributions vs. declared stress sets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Robustness is a MIN, resilience a logarithm, survivability a NORMSDIST — computable, all three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 has a phase change: cascades die iff gρ(W) &lt; 1, and g* = 1.60 on the lab's graph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Subcritical is not cheap: g = 1.5 stays below the threshold and still triples the damage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instruments mount on one graph — and Meridian's three options trade across them, not within one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cascade theater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AXIOM-12's cascade theater: drag the gain g and watch the rounds flip from dying to growing at g*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stress-set editor: add scenarios and watch the robust minimum and its binding scenario update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12.13–12.16 (Part D) build YOUR stress set and locate your enterprise's binding scenario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12.1–12.5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vs. uncertainty sorted; why robustness needs a declared set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12.6–12.8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propagation series summed; the threshold derived; recovery time proved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12.9–12.12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 sweeps through g*; floor sensitivity; scenario editing — seed 26112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12.13–12.20★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stress set, your binding scenario, your gain levers — documented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12.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12 — the Propagation Theorem and §12.4's set discipline carefully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 and 3; confirm the validation cell prints 9×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AXIOM-12's cascade theater; answer Exercise 12.13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6 → Chapter 13): the five architectures assembled — the unified representation, Part II's capstone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“One spectral number separates contained from systemic. The uncomfortable corollary: every buffer removed in the name of efficiency moves it.”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12, on the propagation threshold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12 · seed 26112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13 — Unified Enterprise Transformation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architectures as interfaces; the integration theorems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interaction matrix — and why small couplings have large consequences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dynamics, invariants, and the consistency capstone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26113 · AXIOM-13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12 · Week 6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2026-07-13T23:09:27Z</dcterms:created>
  <dcterms:modified xsi:type="dcterms:W3CDTF">2026-07-13T23:09:27Z</dcterms:modified>
</cp:coreProperties>
</file>