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g: 0.06 → 0.09 at q8 — seed 26113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capital K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  <c:pt idx="21">
                    <c:v>21</c:v>
                  </c:pt>
                  <c:pt idx="22">
                    <c:v>22</c:v>
                  </c:pt>
                  <c:pt idx="23">
                    <c:v>23</c:v>
                  </c:pt>
                  <c:pt idx="24">
                    <c:v>24</c:v>
                  </c:pt>
                </c:lvl>
              </c:multiLvlStrCache>
            </c:multiLvl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40</c:v>
                </c:pt>
                <c:pt idx="1">
                  <c:v>50</c:v>
                </c:pt>
                <c:pt idx="2">
                  <c:v>57.88</c:v>
                </c:pt>
                <c:pt idx="3">
                  <c:v>64.2</c:v>
                </c:pt>
                <c:pt idx="4">
                  <c:v>69.35</c:v>
                </c:pt>
                <c:pt idx="5">
                  <c:v>73.65</c:v>
                </c:pt>
                <c:pt idx="6">
                  <c:v>77.3</c:v>
                </c:pt>
                <c:pt idx="7">
                  <c:v>80.47</c:v>
                </c:pt>
                <c:pt idx="8">
                  <c:v>83.27</c:v>
                </c:pt>
                <c:pt idx="9">
                  <c:v>85.79</c:v>
                </c:pt>
                <c:pt idx="10">
                  <c:v>88.58</c:v>
                </c:pt>
                <c:pt idx="11">
                  <c:v>91.57</c:v>
                </c:pt>
                <c:pt idx="12">
                  <c:v>94.68</c:v>
                </c:pt>
                <c:pt idx="13">
                  <c:v>97.87</c:v>
                </c:pt>
                <c:pt idx="14">
                  <c:v>101.12</c:v>
                </c:pt>
                <c:pt idx="15">
                  <c:v>104.4</c:v>
                </c:pt>
                <c:pt idx="16">
                  <c:v>107.69</c:v>
                </c:pt>
                <c:pt idx="17">
                  <c:v>110.99</c:v>
                </c:pt>
                <c:pt idx="18">
                  <c:v>114.28</c:v>
                </c:pt>
                <c:pt idx="19">
                  <c:v>117.56</c:v>
                </c:pt>
                <c:pt idx="20">
                  <c:v>120.83</c:v>
                </c:pt>
                <c:pt idx="21">
                  <c:v>124.08</c:v>
                </c:pt>
                <c:pt idx="22">
                  <c:v>127.32</c:v>
                </c:pt>
                <c:pt idx="23">
                  <c:v>130.53</c:v>
                </c:pt>
                <c:pt idx="24">
                  <c:v>133.73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performance p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  <c:pt idx="21">
                    <c:v>21</c:v>
                  </c:pt>
                  <c:pt idx="22">
                    <c:v>22</c:v>
                  </c:pt>
                  <c:pt idx="23">
                    <c:v>23</c:v>
                  </c:pt>
                  <c:pt idx="24">
                    <c:v>24</c:v>
                  </c:pt>
                </c:lvl>
              </c:multiLvlStrCache>
            </c:multiLvlStr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50</c:v>
                </c:pt>
                <c:pt idx="1">
                  <c:v>44.4</c:v>
                </c:pt>
                <c:pt idx="2">
                  <c:v>40.52</c:v>
                </c:pt>
                <c:pt idx="3">
                  <c:v>37.89</c:v>
                </c:pt>
                <c:pt idx="4">
                  <c:v>36.16</c:v>
                </c:pt>
                <c:pt idx="5">
                  <c:v>35.09</c:v>
                </c:pt>
                <c:pt idx="6">
                  <c:v>34.49</c:v>
                </c:pt>
                <c:pt idx="7">
                  <c:v>34.23</c:v>
                </c:pt>
                <c:pt idx="8">
                  <c:v>34.21</c:v>
                </c:pt>
                <c:pt idx="9">
                  <c:v>36.87</c:v>
                </c:pt>
                <c:pt idx="10">
                  <c:v>39.21</c:v>
                </c:pt>
                <c:pt idx="11">
                  <c:v>41.34</c:v>
                </c:pt>
                <c:pt idx="12">
                  <c:v>43.32</c:v>
                </c:pt>
                <c:pt idx="13">
                  <c:v>45.17</c:v>
                </c:pt>
                <c:pt idx="14">
                  <c:v>46.95</c:v>
                </c:pt>
                <c:pt idx="15">
                  <c:v>48.66</c:v>
                </c:pt>
                <c:pt idx="16">
                  <c:v>50.32</c:v>
                </c:pt>
                <c:pt idx="17">
                  <c:v>51.95</c:v>
                </c:pt>
                <c:pt idx="18">
                  <c:v>53.55</c:v>
                </c:pt>
                <c:pt idx="19">
                  <c:v>55.12</c:v>
                </c:pt>
                <c:pt idx="20">
                  <c:v>56.68</c:v>
                </c:pt>
                <c:pt idx="21">
                  <c:v>58.22</c:v>
                </c:pt>
                <c:pt idx="22">
                  <c:v>59.74</c:v>
                </c:pt>
                <c:pt idx="23">
                  <c:v>61.25</c:v>
                </c:pt>
                <c:pt idx="24">
                  <c:v>62.75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quarter (operator applied at q8)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level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Unified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 Architecture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13 · Week 6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26113 · AXIOM-13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five architectures as interfaces: what each exposes and requires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integration principles: compatibility and the Integration Theorem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unified representation and its uniqueness up to relabeling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and read the interaction matrix; rank exposure and influence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Interaction Theorem: coupled behavior governed by the interaction structure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unified operators acting on all layers simultaneously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integrated dynamics: spectra, steady states, and coupling sensitivity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architectural invariants along integrated paths (Unified Consistency Theorem)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the Enterprise Transformation Framework: represent, act, verify, optimize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unified object for Part III's optimization mathematics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Architectures as Interfaces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Principles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Representation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Dynamics &amp; Consistency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 &amp; Worked Examples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architectures, one enterprise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Enterprise Possesses a Unified Architectural Representation (Prop.): the five layers were never separate enterprises — they were five projections of one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motivating failure: the capital plan, the scorecard, and the risk framework each internally coherent — and jointly contradictory, because nobody owned the interfaces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is Part II's capstone: assembly, interaction, consistency — and the license Volume II needs (Unified Representation Enables Integrated Optimization, Prop.)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headline: a 0.03 change in ONE cross-architecture coupling quadruples the steady state — integration is not ceremony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§13.2 · THE FIVE ARCHITECTURES AS INTERFACES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layer, compressed to what it exposes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10881360" cy="768096"/>
          </a:xfrm>
          <a:prstGeom prst="roundRect">
            <a:avLst>
              <a:gd name="adj" fmla="val 8333"/>
            </a:avLst>
          </a:prstGeom>
          <a:solidFill>
            <a:srgbClr val="0B3D2E"/>
          </a:solidFill>
          <a:ln w="8890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700784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828800" y="1700784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(Ch. 9)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connectivity, hierarchy, propagation floors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542032"/>
            <a:ext cx="10881360" cy="768096"/>
          </a:xfrm>
          <a:prstGeom prst="roundRect">
            <a:avLst>
              <a:gd name="adj" fmla="val 8333"/>
            </a:avLst>
          </a:prstGeom>
          <a:solidFill>
            <a:srgbClr val="0B3D2E"/>
          </a:solidFill>
          <a:ln w="8890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596896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828800" y="2596896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(Chs. 6–8)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action: repertoire, composition, domains, kernels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438144"/>
            <a:ext cx="10881360" cy="768096"/>
          </a:xfrm>
          <a:prstGeom prst="roundRect">
            <a:avLst>
              <a:gd name="adj" fmla="val 8333"/>
            </a:avLst>
          </a:prstGeom>
          <a:solidFill>
            <a:srgbClr val="0B3D2E"/>
          </a:solidFill>
          <a:ln w="8890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493008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𝒜_C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828800" y="3493008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(Ch. 10)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stocks: accumulation, conversion, depletion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334256"/>
            <a:ext cx="10881360" cy="768096"/>
          </a:xfrm>
          <a:prstGeom prst="roundRect">
            <a:avLst>
              <a:gd name="adj" fmla="val 8333"/>
            </a:avLst>
          </a:prstGeom>
          <a:solidFill>
            <a:srgbClr val="0B3D2E"/>
          </a:solidFill>
          <a:ln w="8890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4389120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𝒜_P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828800" y="438912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(Ch. 11)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flows: delivery, aggregation, trade-offs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0080" y="5230368"/>
            <a:ext cx="10881360" cy="768096"/>
          </a:xfrm>
          <a:prstGeom prst="roundRect">
            <a:avLst>
              <a:gd name="adj" fmla="val 8333"/>
            </a:avLst>
          </a:prstGeom>
          <a:solidFill>
            <a:srgbClr val="0B3D2E"/>
          </a:solidFill>
          <a:ln w="8890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5285232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828800" y="5285232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(Ch. 12)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exposure: robustness, resilience, propagation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6263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interface discipline: not what each contains (that was Chapters 6–12) but what each exposes to the others and requires of them.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§13.3 INTEGRATION PRINCIPLES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five become one, legitimately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architecture integration &amp; Architectural compatibility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Integration: the joint representation in which each layer's tuple appears with its interfaces bound. Compatibility: the layers' requirements are mutually satisfiable at those interfaces — the precondition the Integration Theorem certifies.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Architectural Integration Theorem: compatible layers admit a unified representation preserving each layer's theorems — the flagship results of Chapters 6–12 are invoked without re-proof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Enterprise Representation Theorem: under the contract, the unified object exists and is unique up to the usual relabelings — Ch. 5's realization discipline at architectural scale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anti-pattern named: 'integration' by concatenation — five documents stapled is not one architecture; the interfaces are where integration lives or dies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§13.5 ENTERPRISE ARCHITECTURE INTERACTIONS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interaction matrix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2743200" y="16459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6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14800" y="16459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6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0" y="16459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6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0" y="16459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6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29600" y="16459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6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1600" y="2103120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0" y="2103120"/>
            <a:ext cx="1307592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14800" y="2103120"/>
            <a:ext cx="1307592" cy="594360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0" y="2103120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0.30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0" y="2103120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2103120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858000" y="2103120"/>
            <a:ext cx="1307592" cy="594360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0" y="2103120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229600" y="2103120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0" y="2103120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371600" y="2761488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2743200" y="2761488"/>
            <a:ext cx="1307592" cy="594360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43200" y="2761488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0.35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114800" y="2761488"/>
            <a:ext cx="1307592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86400" y="2761488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0" y="2761488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858000" y="2761488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0" y="2761488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8229600" y="2761488"/>
            <a:ext cx="1307592" cy="594360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0" y="2761488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1371600" y="3419856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𝒜_C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2743200" y="3419856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43200" y="3419856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114800" y="3419856"/>
            <a:ext cx="1307592" cy="594360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114800" y="3419856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0.30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0" y="3419856"/>
            <a:ext cx="1307592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858000" y="3419856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858000" y="3419856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8229600" y="3419856"/>
            <a:ext cx="1307592" cy="594360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229600" y="3419856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1371600" y="4078224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𝒜_P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2743200" y="4078224"/>
            <a:ext cx="1307592" cy="594360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2743200" y="4078224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114800" y="4078224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114800" y="4078224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0" y="4078224"/>
            <a:ext cx="1307592" cy="594360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486400" y="4078224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0.35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858000" y="4078224"/>
            <a:ext cx="1307592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229600" y="4078224"/>
            <a:ext cx="1307592" cy="594360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229600" y="4078224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0.10</a:t>
            </a:r>
            <a:endParaRPr lang="en-US" sz="1050" dirty="0"/>
          </a:p>
        </p:txBody>
      </p:sp>
      <p:sp>
        <p:nvSpPr>
          <p:cNvPr id="52" name="Text 50"/>
          <p:cNvSpPr/>
          <p:nvPr/>
        </p:nvSpPr>
        <p:spPr>
          <a:xfrm>
            <a:off x="1371600" y="473659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𝒜_R</a:t>
            </a:r>
            <a:endParaRPr lang="en-US" sz="1300" dirty="0"/>
          </a:p>
        </p:txBody>
      </p:sp>
      <p:sp>
        <p:nvSpPr>
          <p:cNvPr id="53" name="Shape 51"/>
          <p:cNvSpPr/>
          <p:nvPr/>
        </p:nvSpPr>
        <p:spPr>
          <a:xfrm>
            <a:off x="2743200" y="4736592"/>
            <a:ext cx="1307592" cy="594360"/>
          </a:xfrm>
          <a:prstGeom prst="rect">
            <a:avLst/>
          </a:prstGeom>
          <a:solidFill>
            <a:srgbClr val="0B3D2E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2743200" y="4736592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0.30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4114800" y="4736592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114800" y="4736592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5486400" y="4736592"/>
            <a:ext cx="1307592" cy="594360"/>
          </a:xfrm>
          <a:prstGeom prst="rect">
            <a:avLst/>
          </a:prstGeom>
          <a:solidFill>
            <a:srgbClr val="9CC3B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5486400" y="4736592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0.15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6858000" y="4736592"/>
            <a:ext cx="1307592" cy="594360"/>
          </a:xfrm>
          <a:prstGeom prst="rect">
            <a:avLst/>
          </a:prstGeom>
          <a:solidFill>
            <a:srgbClr val="1B6B5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858000" y="4736592"/>
            <a:ext cx="1307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0.25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8229600" y="4736592"/>
            <a:ext cx="1307592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640080" y="571500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M[i,j]: layer j's state enters layer i's evolution (Def.: Enterprise Interaction Matrix). Strongest links: 𝒜_S→𝒜_T and 𝒜_C→𝒜_P at 0.35. Most affected row: 𝒜_T at 0.95 — transformation touches, and is touched by, everything (Prop.). Seed 26113.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§13.5 · THE INTERACTION THEOREM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Interactions carry their own dynamics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Interaction Theorem: the coupled system's behavior is governed by the interaction structure, not by any layer alone — the matrix is load-bearing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Performance Emerges from Architectural Interactions (Prop.): the scoreboard's numbers are joint products — attributing them to one layer repeats Ch. 4's aggregation sin at the architectural scale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Risk Propagates Through the Unified Structure (Prop.): Ch. 12's cascades run on the FULL matrix — a risk framework that only sees 𝒜_R's internal graph misses four-fifths of the routing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Rows are exposure, columns are influence — Ch. 9's reading discipline, one level up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§13.6 INTEGRATED ENTERPRISE DYNAMICS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unified operator and the integrated state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459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Integrated state, unified operator, unified dynamics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integrated state stacks the layers' states; the unified transformation operator acts on all of them at once (Prop.: Transformation Simultaneously Affects All Architectures); unified dynamics is the coupled evolution — and the Unified Enterprise Evolution Theorem makes it well-posed.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instance: capital K and performance p coupled — K' = 0.90K + 0.20p + 4, p' = gK + 0.80p + 2 — with a unified operator raising g from 0.06 to 0.09 at quarter 8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capability program IS a coupling change: it does not add capital or performance directly; it makes capital more performance-productive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from Chapter 7 applies to the stacked system: spectra, equilibria, stability — the unified theory is the old theory on a bigger state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§13.6 · SMALL COUPLING, LARGE CONSEQUENCE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0.03 of coupling quadruples the steady state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(150, 55) → (600, 280):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steady state, before and after. ρ moves 0.9704 → 0.9932: the payoff arrives slowly precisely because the system is nearer criticality — patience is part of the program's price.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§13.7 ARCHITECTURAL CONSISTENCY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Invariants across the assembly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Unified Consistency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Declared architectural invariants (Def.) — capital floors, risk ceilings, hierarchy constraints — must hold along the integrated dynamics, through every operator application. Consistency of the parts does not imply consistency of the whole; the theorem gives the joint test.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invariant: K ≥ 25 (a solvency floor) — verified along all 25 quarters, through the operator: minimum K on the path is 40, violations zero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failure mode the theorem catches: a performance program (𝒜_P) whose funding path breaches a capital invariant (𝒜_C) that its own documents never referenced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9's consistency, Ch. 11's measurement consistency, Ch. 12's risk limits — all become instances of one unified check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§13.8 THE ENTERPRISE TRANSFORMATION FRAMEWORK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framework, assembled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state: five layers, interfaces bound (Unified Enterprise System, Def.)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operators: every program scored on all five layers at once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Invariants checked along the path — the Unified Consistency Theorem as a gate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license granted: Unified Representation Enables Integrated Optimization (Prop.) — Volume II's opening move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book's namesake object: Dynamic Corporate Transformation is transformation planned and verified on the unified architecture.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§13.9 ARCHITECTURE VISUALIZATION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Seeing five layers at once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curse of dimensionality (Ch. 5) returns multiplied: five layers, each multidimensional — the unified state defeats every scatterplot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instruments: layered graph views (the interaction matrix as a heat map), stacked trajectory panels (the lab's K and p side by side), and invariant dashboards (floors and ceilings as horizontal lines the paths must respect)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AXIOM-13's unified console renders all three live — the five layers as tabs over one simulation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visualization discipline is Ch. 4's contract discipline: every view declares its layer, its aggregation, and its weights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§13.10 · MERIDIAN, UNIFIED AT LAST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three options on five layers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Turnaround: strong on 𝒜_P, neutral on 𝒜_S/𝒜_C, silently negative on 𝒜_T (the reachable set shrinks) — the unified score reveals what the KPI view hid in Chapter 1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Digital: a coupling program — its essence is raising g between 𝒜_C and 𝒜_P (this week's lab IS its stylized model), paid for with an 𝒜_R trough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Restructuring: an 𝒜_S operator (edges cut) with 𝒜_C destruction (Ch. 10's asymmetry) and an 𝒜_R dividend (the gain falls) — three layers moving at once, by design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board's question, finally well-posed: not 'which option scores best' but 'which unified trajectory do we prefer, at which invariants' — Volume II answers it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§13.10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5×5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interaction matrix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Read, ranked, and mined for its strongest links and most-exposed layer — the lab's Panel 1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K,p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coupling program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0.03 → 4× demonstration end to end, with steady states in closed 2×2 form on the sheet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invariant gate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≥ 25 verified along the path — the consistency theorem as an executable check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(26113) across notebook, workbook, and AXIOM-13's unified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§13.11 PREPARATION FOR PART III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object is built. Now the mathematics of choosing.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Parts I–II built the object: states, dynamics, randomness, and the five-layer architecture unified — everything an optimizer needs to act 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(Chapters 14–16) supplies the mathematics of choosing: analysis and optimization foundations, and the General Enterprise Optimization Problem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 will be posed on exactly this week's object: an objective over unified trajectories, subject to invariants — the midterm's boundary and Volume II's doorway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integrated state, the interaction matrix, and the consistency gate — Part III optimizes; it does not rebuild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§13.4 THE UNIFIED ENTERPRISE REPRESENTATION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object, formally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Unified enterprise transformation architecture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quintuple of layer architectures (𝒜_S, 𝒜_T, 𝒜_C, 𝒜_P, 𝒜_R) together with the interaction structure binding their interfaces — one mathematical object carrying every result of Chapters 6–12 as a component theorem.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Uniqueness up to relabeling (Unified Representation Theorem): two teams building honestly from the same contract land on the same object — the integration analogue of Ch. 5's realization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definition rules out: 'the architecture' as a binder of five documents — the interaction structure IS part of the object, not commentary on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is what Volume II optimizes over: no unified object, no integrated optimization — the proposition that closes the chapter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26113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5×5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INTERACTION MATRIX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0.03→4×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COUPLING → STEADY STATE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INVARIANT VIOLATIONS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DCT_V1_Ch13_Lab.ipynb — the interaction heat map with exposure/influence rankings, the coupling program with its 4× steady-state jump, and the invariant gate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DCT_V1_Ch13_Lab.xlsx — the matrix as an input grid with row-sum metrics, both steady states in closed 2×2 form, spectral radii from trace and determinant, the full 24-quarter path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26113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13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layers are projections of one enterprise; integration binds their interfaces into one object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interaction matrix is load-bearing: 𝒜_T is the most affected layer, and rows/columns rank exposure/influence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operators move all layers at once — and a 0.03 coupling change quadrupled the steady state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Invariants are checked along integrated paths: consistency of parts does not imply consistency of the whole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 — represent, act, verify, optimize — is the book's namesake object, ready for Part III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unified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AXIOM-13's console runs the five layers as tabs over one simulation — edit the interaction matrix, watch every layer respond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coupling slider on the (K, p) program: drag g toward criticality and watch the steady state and ρ race each other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13.13–13.16 (Part D) assemble YOUR enterprise's interaction matrix and run its invariant gate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13.1–13.5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Interfaces vs. contents; why concatenation is not integration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13.6–13.8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integration theorem's compatibility condition; steady-state closed forms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13.9–13.12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Coupling sweeps toward criticality; matrix edits; invariant stress — seed 26113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13.13–13.20★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interaction matrix; your invariants; Meridian's options scored on five layers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13.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13 — the Integration and Unified Consistency Theorems carefully; §13.2's table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10×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AXIOM-13's unified console; answer Exercise 13.13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7 → Chapters 14–16): Part III — the mathematics of choosing, and the GEOP at the volume's summit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five layers were never separate enterprises. They were five projections of one — and the interactions among them are where the enterprise actually lives.”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13, on unification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13 · seed 26113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Chapters 14–16 — Part III: Analysis and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analysis foundations for enterprise dynamics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theory: existence, characterization, duality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General Enterprise Optimization Problem — Volume I's summit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seeds 26114–26116 · AXIOM-14–16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13 · Week 6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26113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2026-07-13T23:09:27Z</dcterms:created>
  <dcterms:modified xsi:type="dcterms:W3CDTF">2026-07-13T23:09:27Z</dcterms:modified>
</cp:coreProperties>
</file>