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Peak at I_H* = 1.63 — seed 26115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along I_F = 0, I_H + I_T = 6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Sheet1!$A$2:$A$26</c:f>
              <c:multiLvlStrCache>
                <c:ptCount val="25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>1</c:v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>2</c:v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3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>4</c:v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>5</c:v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6</c:v>
                  </c:pt>
                </c:lvl>
              </c:multiLvlStrCache>
            </c:multiLvl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296.5848</c:v>
                </c:pt>
                <c:pt idx="1">
                  <c:v>296.7002</c:v>
                </c:pt>
                <c:pt idx="2">
                  <c:v>296.7966</c:v>
                </c:pt>
                <c:pt idx="3">
                  <c:v>296.874</c:v>
                </c:pt>
                <c:pt idx="4">
                  <c:v>296.9322</c:v>
                </c:pt>
                <c:pt idx="5">
                  <c:v>296.9712</c:v>
                </c:pt>
                <c:pt idx="6">
                  <c:v>296.9909</c:v>
                </c:pt>
                <c:pt idx="7">
                  <c:v>296.9912</c:v>
                </c:pt>
                <c:pt idx="8">
                  <c:v>296.9719</c:v>
                </c:pt>
                <c:pt idx="9">
                  <c:v>296.933</c:v>
                </c:pt>
                <c:pt idx="10">
                  <c:v>296.8744</c:v>
                </c:pt>
                <c:pt idx="11">
                  <c:v>296.7958</c:v>
                </c:pt>
                <c:pt idx="12">
                  <c:v>296.6972</c:v>
                </c:pt>
                <c:pt idx="13">
                  <c:v>296.5784</c:v>
                </c:pt>
                <c:pt idx="14">
                  <c:v>296.4392</c:v>
                </c:pt>
                <c:pt idx="15">
                  <c:v>296.2795</c:v>
                </c:pt>
                <c:pt idx="16">
                  <c:v>296.0992</c:v>
                </c:pt>
                <c:pt idx="17">
                  <c:v>295.8979</c:v>
                </c:pt>
                <c:pt idx="18">
                  <c:v>295.6755</c:v>
                </c:pt>
                <c:pt idx="19">
                  <c:v>295.4318</c:v>
                </c:pt>
                <c:pt idx="20">
                  <c:v>295.1665</c:v>
                </c:pt>
                <c:pt idx="21">
                  <c:v>294.8795</c:v>
                </c:pt>
                <c:pt idx="22">
                  <c:v>294.5705</c:v>
                </c:pt>
                <c:pt idx="23">
                  <c:v>294.2392</c:v>
                </c:pt>
                <c:pt idx="24">
                  <c:v>293.8854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I_H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output Y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Mathematical Formulation of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15 · Week 7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26115 · AXIOM-15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General Enterprise Optimization Problem and its Representation Theorem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decisions, controls, policies, and transformation policies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objectives from constraints and apply the value-functional form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Enterprise Optimality Conditions: stationarity, feasibility, complementary slackness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small GEOPs exactly, including corner optima with active constraints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Pareto frontiers over decisions and interpret weight-dependent optima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Formulate dynamic, multi-period GEOPs and explain path dependence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stochastic, robust, and adaptive uncertainty formulations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policy existence and stability theorems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Unified Enterprise Optimization Theorem and pose Meridian's GEOP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Stated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Decisions, Objectives &amp; Constraints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Optimality Conditions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 &amp; Dynamic Formulations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Stochastic, Robust &amp; Adaptive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§15.6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Theorem &amp; Transition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 WHY ENTERPRISE OPTIMIZATION?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Fifteen chapters were the setup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apparatus built since Chapter 1 — states, operators, dynamics, architectures, analysis — exists so that one question can be posed honestly: among the feasible futures, which should the enterprise choose?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Optimization Requires Unified Representation (Prop.): optimize a fragment and the optimizer exploits what the fragment omits — Ch. 13's object is the minimal honest substrate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FORMULATES; Volume II SOLVES — the distinction is deliberate, and the midterm sits exactly on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keeps the promise small: a three-variable GEOP solved exactly, with every theorem of the chapter visible in it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§15.2 · THE PROBLEM, STATED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General Enterprise Optimization Problem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0881360" cy="1920240"/>
          </a:xfrm>
          <a:prstGeom prst="roundRect">
            <a:avLst>
              <a:gd name="adj" fmla="val 3810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103120"/>
            <a:ext cx="100584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1700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maximize   </a:t>
            </a:r>
            <a:pPr indent="0" marL="0">
              <a:lnSpc>
                <a:spcPts val="2600"/>
              </a:lnSpc>
              <a:buNone/>
            </a:pPr>
            <a:r>
              <a:rPr lang="en-US" sz="16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J(z, u)  over the horizon (Def.: Enterprise Optimization Horizon)
</a:t>
            </a:r>
            <a:pPr indent="0" marL="0">
              <a:lnSpc>
                <a:spcPts val="2600"/>
              </a:lnSpc>
              <a:buNone/>
            </a:pPr>
            <a:r>
              <a:rPr lang="en-US" sz="1700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subject to   </a:t>
            </a:r>
            <a:pPr indent="0" marL="0">
              <a:lnSpc>
                <a:spcPts val="2600"/>
              </a:lnSpc>
              <a:buNone/>
            </a:pPr>
            <a:r>
              <a:rPr lang="en-US" sz="16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z' = F(z, u)  (unified dynamics, Ch. 13)</a:t>
            </a:r>
            <a:endParaRPr lang="en-US" sz="17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16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                 z ∈ 𝒵  (feasible region, Ch. 14-certified)</a:t>
            </a:r>
            <a:endParaRPr lang="en-US" sz="17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16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                 u ∈ 𝒰  (admissible decisions)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85800" y="4069080"/>
            <a:ext cx="107899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GEOP Representation Theorem: under the contract, every well-posed enterprise choice problem takes this form — the definition is a claim of coverage, and the theorem backs it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symbol is fifteen chapters deep: J from Ch. 11's scoreboard, F from Ch. 13's assembly, 𝒵 from Chs. 5 and 14, 𝒰 from Ch. 6's repertoire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ends by POSING this; Volume II is its solution theory — the boundary is the course's midterm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§15.3 DECISION VARIABLES AND POLICIES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optimizer holds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variable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choice at one moment (Def.) — the lab's budget split (I_F, I_H, I_T)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u(·)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variable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choice per period — decisions given a clock (Def.)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φ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rule mapping states to decisions (Def.) — Ch. 2's feedback, promoted to the optimizer's object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Φ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policy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rule over programs: which operator, when (Def.) — and Policies Determine Trajectories (Prop.) closes the loop with Ch. 7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Open-loop plans choose u(·); closed-loop strategy chooses φ — Volume II lives almost entirely in the second world.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§15.4–15.5 OBJECTIVES AND CONSTRAINTS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two halves of the formulation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Objective function, value functional, constraint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objective scores a state-decision pair; the value functional scores a whole trajectory (the dynamic objective). Constraints define feasible evolution (Prop.) — walls the optimizer must respect, not preferences it may trade.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discipline the chapter enforces: objectives and constraints are DIFFERENT species — a covenant is not a strong preference, and pricing it as one is how optimizers breach it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11's aggregation theorem enters the objective: J's weights are published choices — the GEOP inherits the honesty campaign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instance: J = output Y (multiplicative, Ch. 10); constraints: budget equality, nonnegativity — two lines that will still manage to teach KKT's whole lesson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§15.7 · ENTERPRISE OPTIMALITY CONDITIONS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KKT point that wasn't feasible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91640" y="1810512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Interior first-order conditions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equalize marginal products: K'_i = α_i · (total resources) — elegant, closed-form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91640" y="2889504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verdict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implied I_F = −11.78: the optimizer wants to liquidate capital the constraint set won't release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691640" y="3968496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precedes optimality (Prop.)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candidate is discarded; the search moves to the boundary — I_F = 0 becomes ACTIVE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691640" y="5047488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corner optimum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problem over (H, T): I* = (0, 1.63, 4.37), marginal ratio 1.0000, Y* = 296.99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Optimality Conditions (Thm.): stationarity + feasibility + complementary slackness — the lab meets all three in one worked corner. Seed 26115.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§15.6 · THE ACTIVE FACE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objective along the binding constraint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points of premium: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Y* = 296.99 vs 292.94 at the even split. Small here, by design — at enterprise scale, with dynamics and uncertainty attached, this premium is Volume II's entire subject.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§15.8 MULTI-OBJECTIVE OPTIMIZATION AND THE PARETO FRONTIER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objectives conflict, weights decide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Performance Objectives May Conflict (Prop.): output vs. resilience buffer in the lab — more I_H as buffer is less I_T as output engine past the peak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 Optimal Enterprise Solution (Def.) and the Enterprise Pareto Frontier Theorem: the efficient set is where improvement stops being free — Ch. 11's frontier, now over DECISIONS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sweep: pure-output weights choose I_H = 1.5; pure-buffer weights choose 6.0 — two distinct optimal decisions from one problem, differing only in published weights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board's role, formalized: management proposes the frontier; governance chooses the point — and the weight vector is the minutes of that choice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§15.9 DYNAMIC AND MULTI-PERIOD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clock enters the formulation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173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Enterprise Optimization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multi-period GEOP — value functional over trajectories, dynamics as constraints — is well-posed on the Ch. 14-certified object, and its solutions are trajectories of decisions, not single choices.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Optimization Is Path-Dependent (Prop.): today's allocation changes tomorrow's BASE — the static lab problem, chained, stops decomposing period by period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preview of Volume II's central technique: dynamic programming reads the theorem backward — solve the future first, then today against it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10's asymmetry becomes an intertemporal price: capital destroyed for this period's objective is many periods of accumulation owed to the functional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§15.10 STOCHASTIC, ROBUST, AND ADAPTIVE FORMULATIONS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answers to 'but the future is uncertain'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Maximize the EXPECTED functional over Ch. 8's distributions — with the flaw of averages standing guard over what expectation hides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Maximize the WORST CASE over Ch. 12's declared stress set — the Knightian side's formulation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φ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the POLICY, not the plan: decisions respond to what is learned — Uncertainty Modifies Optimal Policies (Prop.)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GEOP, three uncertainty dressings — Volume II devotes chapters to each, and the choice among them is itself a modeling-contract clause (Ch. 4).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§15.11 ENTERPRISE POLICY DESIGN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Policies, guaranteed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Policy Existence Theorem: under the chapter's hypotheses an optimal policy exists — the search is not for a ghost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Policy Stability Theorem: optimal policies inherit the stability apparatus of Chs. 7 and 14 — a policy that destabilizes the closed loop was never optimal under the full functional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reading: Ch. 7's pole placement was policy design by hand; the theorems say the optimizer's version is well-posed and well-behaved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management system as gain matrix (Ch. 7) meets its destination: Volume II computes the K your accumulated habits only approximate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§15.12 ARCHITECTURE AND THE UNIFIED OPTIMIZATION THEOREM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volume's summit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459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Unified Enterprise Optimization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unified architecture — dynamics certified (Ch. 14), constraints consistent (Enterprise Constraint Consistency Thm.), objective declared (Ch. 11's discipline) — the GEOP admits solutions, and optimal enterprise transformation is a well-posed mathematical problem.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Architectures Influence Feasible Solutions (Prop.) and the Architecture Optimality Theorem: the wiring shapes the optimum — architecture design and decision optimization are one problem, met at last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Fifteen chapters compress into one sentence: transformation is optimization on the unified architecture — the book's thesis, now a theorem with premises the course has verified one by one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Optimization Architecture (Def.) names the full apparatus — and hands it to Volume II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§15.13 COMPUTATIONAL ARCHITECTURE AND AI-ASSISTED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computing lives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formulation is solver-agnostic by design: the same GEOP feeds exact solvers (small instances, like the lab's), numerical optimizers (Volume II's workhorses), and learned policies (the adaptive frontier)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optimization enters as policy search over Φ — with Ch. 4's validation discipline as the non-negotiable harness: a learned policy validates on a declared record or it does not deploy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14's complexity triage becomes the compute budget: dimension, coupling density, and conditioning price the solve before it starts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AXIOM-15's GEOP console is the course's instance: formulate, check consistency, solve, and read the active set — the volume's apparatus in one screen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§15.14 · MERIDIAN, POSED AT LAST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board's question as a GEOP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space: the three options as transformation policies over Ch. 6's operator families — plus the sequencing and timing the operator algebra prices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Objective: the board's weight vector over Ch. 11's dimensions — published, per the aggregation theorem, or the 'answer' is rhetoric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Constraints: the covenant wall, the liquidity floor through the trough, the capital invariants — Ch. 14-graded, path-checked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 asked which future Meridian should choose; Chapter 15 has made the question well-posed — Volume II computes the answer, and the course's second half begins there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§15.15 · TRANSITION TO VOLUME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poses. Volume II solves.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85800" y="2011680"/>
            <a:ext cx="1078992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Volume I delivered: the enterprise as a mathematical object — represented (Part I), architected (Part II), analyzed and posed for optimization (Part III)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Volume II delivers: solution theory — convexity and duality, dynamic programming, stochastic and robust control, and the computational architecture that scales them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midterm sits on this boundary: everything through the GEOP's formulation is examinable; nothing of its solution theory is — the exam tests the posing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16 closes the volume with synthesis and the complete worked Meridian formulation — one chapter remains before the summit is crossed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26115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−11.78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INFEASIBLE KKT I_F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1.0000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MARGINAL RATIO AT I*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296.99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Y* (PREMIUM 4.05)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DCT_V1_Ch15_Lab.ipynb — the infeasible interior KKT point, the corner optimum with its equalized marginals, the active-face landscape, and the Pareto weight sweep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DCT_V1_Ch15_Lab.xlsx — the KKT candidate, the corner solution, and Y* all in closed-form cells; the 13-point grid with INDEX/MATCH argmaxes for two weightings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26115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15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GEOP: maximize a declared functional over certified dynamics inside consistent constraints — fifteen chapters in one problem statement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precedes optimality: the elegant interior KKT point demanded I_F = −11.78 and was discarded for the corner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corner, the reduced optimality conditions hold exactly — marginal ratio 1.0000, active set {I_F ≥ 0}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Conflicting objectives resolve by published weights: two distinct optimal decisions from one sweep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Optimization Theorem is the summit: optimal transformation is well-posed — and Volume II solves it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GEOP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AXIOM-15's console is the volume's capstone: formulate the GEOP, run the consistency check, solve, and read the active set live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budget slider: drag B and watch the active constraint switch — the corner becoming interior in real time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15.13–15.16 (Part D) pose YOUR enterprise's GEOP — objective published, constraints graded, active set predicted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15.1–15.5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vs. constraint; plan vs. policy; what makes a KKT point a solution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15.6–15.8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KKT with active sets derived; the frontier theorem; path dependence proved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15.9–15.12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sweeps and active-set switches; weight sweeps — seed 26115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15.13–15.24★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Meridian's GEOP in full; your enterprise's, posed to the chapter's standard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15.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15 — the Optimality Conditions and the Unified Optimization Theorem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9×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AXIOM-15's GEOP console; answer Exercise 15.13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7 → Chapter 16): the volume's synthesis and the complete Meridian formulation — then the midterm at the volume boundary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“Feasibility precedes optimality. The most elegant first-order conditions in the world are commentary until the point they describe is one the enterprise may occupy.”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15, on the optimality conditions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15 · seed 26115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16 — Synthesis and the Road to Volume II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volume assembled: one narrative from state to GEOP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Meridian's complete formulation — the worked capstone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midterm boundary, and Volume II's opening moves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26116 · AXIOM-16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15 · Week 7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26115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2026-07-13T23:22:27Z</dcterms:created>
  <dcterms:modified xsi:type="dcterms:W3CDTF">2026-07-13T23:22:27Z</dcterms:modified>
</cp:coreProperties>
</file>