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Twin-actual gap, tolerance 3.0 — first breach at q9 (seed 26116)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|actual p − twin p|</c:v>
                </c:pt>
              </c:strCache>
            </c:strRef>
          </c:tx>
          <c:spPr>
            <a:solidFill>
              <a:srgbClr val="1B6B5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Sheet1!$A$2:$A$17</c:f>
              <c:multiLvlStrCache>
                <c:ptCount val="1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</c:lvl>
              </c:multiLvlStrCache>
            </c:multiLvl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1.1735</c:v>
                </c:pt>
                <c:pt idx="1">
                  <c:v>1.1838</c:v>
                </c:pt>
                <c:pt idx="2">
                  <c:v>1.2505</c:v>
                </c:pt>
                <c:pt idx="3">
                  <c:v>0.8156</c:v>
                </c:pt>
                <c:pt idx="4">
                  <c:v>1.3953</c:v>
                </c:pt>
                <c:pt idx="5">
                  <c:v>1.1715</c:v>
                </c:pt>
                <c:pt idx="6">
                  <c:v>1.9917</c:v>
                </c:pt>
                <c:pt idx="7">
                  <c:v>2.3015</c:v>
                </c:pt>
                <c:pt idx="8">
                  <c:v>3.109</c:v>
                </c:pt>
                <c:pt idx="9">
                  <c:v>2.2189</c:v>
                </c:pt>
                <c:pt idx="10">
                  <c:v>0.8815</c:v>
                </c:pt>
                <c:pt idx="11">
                  <c:v>1.5682</c:v>
                </c:pt>
                <c:pt idx="12">
                  <c:v>1.3078</c:v>
                </c:pt>
                <c:pt idx="13">
                  <c:v>1.9086</c:v>
                </c:pt>
                <c:pt idx="14">
                  <c:v>0.099</c:v>
                </c:pt>
                <c:pt idx="15">
                  <c:v>2.0671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quarter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|gap|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Synthesis, Future Directions,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Transition to Volume II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16 · Week 7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26116 · AXIOM-16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Narrate the arc of Volume I: representation, architecture, analysis, optimization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six architectures and state the Completeness Theorem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the DCT Framework and apply the Unified Consistency Theorem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transformation lifecycle: represent, pose, execute, monitor, re-enter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the Optimization Readiness Theorem as an executable checklist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the transformation discipline from the toolbox it replaces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computational enterprise science and its reproducibility standard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Argue the complementarity of AI and optimization theory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digital twins by their maintenance loop and operate a drift monitor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 Meridian's complete GEOP and prepare for Volume II's solution theory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 of Volume 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Six Architectures &amp; the Framework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Lifecycle &amp; Readiness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Computational Science &amp; AI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Twins &amp; Autonomy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 Complete &amp; the Transition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 THE ARC OF VOLUME 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Fifteen chapters, one sentence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(Chs. 1–8): the enterprise became a mathematical object — state, dynamics, operators, clocks, and honest randomness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 (Chs. 9–13): the object acquired structure — five architectures, wired, stocked, scored, stressed, and unified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 (Chs. 14–15): the object was certified and the question posed — analysis as license, the GEOP as summit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sentence: enterprise transformation is optimization on the unified architecture — asserted in Chapter 1, a theorem with verified premises by Chapter 15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§16.2 · THE SIX ARCHITECTURES IN REVIEW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constituents, one union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600200"/>
            <a:ext cx="10881360" cy="649224"/>
          </a:xfrm>
          <a:prstGeom prst="roundRect">
            <a:avLst>
              <a:gd name="adj" fmla="val 8451"/>
            </a:avLst>
          </a:prstGeom>
          <a:solidFill>
            <a:srgbClr val="0B3D2E"/>
          </a:solidFill>
          <a:ln w="825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645920"/>
            <a:ext cx="914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828800" y="1645920"/>
            <a:ext cx="95097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(Ch. 9)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wiring — dependency, hierarchy, propagation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359152"/>
            <a:ext cx="10881360" cy="649224"/>
          </a:xfrm>
          <a:prstGeom prst="roundRect">
            <a:avLst>
              <a:gd name="adj" fmla="val 8451"/>
            </a:avLst>
          </a:prstGeom>
          <a:solidFill>
            <a:srgbClr val="0B3D2E"/>
          </a:solidFill>
          <a:ln w="825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404872"/>
            <a:ext cx="914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828800" y="2404872"/>
            <a:ext cx="95097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(Chs. 6–8)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verbs — repertoire, composition, stochastic arrival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3118104"/>
            <a:ext cx="10881360" cy="649224"/>
          </a:xfrm>
          <a:prstGeom prst="roundRect">
            <a:avLst>
              <a:gd name="adj" fmla="val 8451"/>
            </a:avLst>
          </a:prstGeom>
          <a:solidFill>
            <a:srgbClr val="0B3D2E"/>
          </a:solidFill>
          <a:ln w="825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163824"/>
            <a:ext cx="914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𝒜_C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828800" y="3163824"/>
            <a:ext cx="95097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(Ch. 10)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stocks — accumulation, asymmetry, productivity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877056"/>
            <a:ext cx="10881360" cy="649224"/>
          </a:xfrm>
          <a:prstGeom prst="roundRect">
            <a:avLst>
              <a:gd name="adj" fmla="val 8451"/>
            </a:avLst>
          </a:prstGeom>
          <a:solidFill>
            <a:srgbClr val="0B3D2E"/>
          </a:solidFill>
          <a:ln w="825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3922776"/>
            <a:ext cx="914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𝒜_P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828800" y="3922776"/>
            <a:ext cx="95097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(Ch. 11)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scoreboard — dimensions, weights, frontier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4636008"/>
            <a:ext cx="10881360" cy="649224"/>
          </a:xfrm>
          <a:prstGeom prst="roundRect">
            <a:avLst>
              <a:gd name="adj" fmla="val 8451"/>
            </a:avLst>
          </a:prstGeom>
          <a:solidFill>
            <a:srgbClr val="0B3D2E"/>
          </a:solidFill>
          <a:ln w="825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4681728"/>
            <a:ext cx="914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828800" y="4681728"/>
            <a:ext cx="95097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(Ch. 12)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exposure — robustness, resilience, the threshold g*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5394960"/>
            <a:ext cx="10881360" cy="649224"/>
          </a:xfrm>
          <a:prstGeom prst="roundRect">
            <a:avLst>
              <a:gd name="adj" fmla="val 8451"/>
            </a:avLst>
          </a:prstGeom>
          <a:solidFill>
            <a:srgbClr val="0B3D2E"/>
          </a:solidFill>
          <a:ln w="16510">
            <a:solidFill>
              <a:srgbClr val="C8A2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68680" y="5440680"/>
            <a:ext cx="914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𝒜*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828800" y="5440680"/>
            <a:ext cx="95097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(Ch. 13)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union — interfaces bound, interactions load-bearing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263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Architecture Completeness Theorem: the six suffice — every enterprise phenomenon the contract admits is expressible within them.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§16.3–16.4 THE INTEGRATED FRAMEWORK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DCT, defined at last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Dynamic Corporate Transformation Framework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architecture, its certified dynamics, and the GEOP posed over them — one framework in which representation, analysis, and optimization are the same mathematics applied at three depths. DCT Constitutes an Integrated Mathematical Discipline (Prop.).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DCT Consistency Theorem: the framework's components — contract, architectures, analysis, optimization — are jointly consistent; nothing proved in one chapter is contradicted by another's premises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book's quality guarantee, stated as mathematics: sixteen chapters that compose, not sixteen essays that coexist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echo: 142 cross-verified checkpoints across the volume, seeds 26101–26116 — consistency, executed weekly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§16.5 THE ENTERPRISE TRANSFORMATION LIFECYCLE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framework, run in time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Contract, state, architecture — Chs. 3–5, 9–13; the honest model of where you are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 &amp; solve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GEOP: objective published, constraints graded, active set found — Chs. 11, 14–15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Operators applied, invariants gated, trajectories tracked — Chs. 6–7, 13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&amp; re-enter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twin watches, drift fires, the cycle restarts — Chs. 4, 8, 16; the lifecycle is a loop, not a line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Transformation Lifecycle (Def.): the loop itself, formalized — and the General Enterprise Transformation Theorem certifies each pass is well-posed.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§16.6 THE GEOP REVISITED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Readiness is a computation, not a feeling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Optimization Readiness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enterprise may pose its GEOP with solution guarantees when four conditions verify: dynamics certified (ρ &lt; 1), invariants held along paths, objective declared with published weights, and optimality conditions checkable. Each is a computation the volume built.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scores the checklist live: ρ = 0.9704 ✓, min K = 40 over the floor ✓, weights sum to 1 ✓, marginal ratio 1.0000 ✓ — readiness 4/4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15's Y* = 296.9935 is recalled and re-verified in the same sheet — the capstone lab reuses the volume's own instruments as its parts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theorem's negative space matters more: any unchecked box means the optimizer's output is commentary — most 'transformation programs' fail the checklist before they fail the market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§16.7 THE ENTERPRISE TRANSFORMATION DISCIPLINE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discipline, not a toolbox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Transformation Discipline (Def.): the practice of transformation under the framework's obligations — contracts declared, weights published, invariants gated, models maintained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Disciplinary Integration Theorem: the discipline's practices are exactly the framework's theorems, read as obligations — nothing in the practice list is managerial fashion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discipline replaces: transformation as narrative (Ch. 1's failure gallery) — the case studies that opened the volume are re-read in §16.7 as checklist violations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 NOT claim: that mathematics chooses values — weights, floors, and horizons remain governance's; the discipline makes their consequences computable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§16.8 COMPUTATIONAL ENTERPRISE SCIENCE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enterprise as a computational object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Computational Enterprise Science (Def.): the study of enterprises through executable models — the course's notebooks, workbooks, and AXIOM modules are its instruments, not its illustrations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Enterprise Systems Will Increasingly Be Computational (Prop.): the state is already digital; the framework gives the digits their semantics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reproducibility standard travels from science: seeds, declared records, validation cells — this course's 142 checkpoints are the methodology in miniature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II's computational chapters inherit the standard: every solver validated against closed forms where they exist, exactly as every lab was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§16.9 ARTIFICIAL INTELLIGENCE AND ENTERPRISE TRANSFORMATION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complements the theory — it does not replace it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Intelligence (Def.): the capacity to sense, model, decide, and act on the unified state — AI systems implement pieces of it; the framework says which pieces compose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Complements Rather Than Replaces Enterprise Optimization Theory (Prop.): learned policies search the space the GEOP defines — without the formulation, learning optimizes a fragment brilliantly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division of labor: theory supplies objectives, constraints, invariants, and validation harnesses; AI supplies function approximation, pattern extraction, and policy search at scale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safety clause is Ch. 4's clause: a learned policy validates on a declared record under the declared invariants, or it does not touch the enterprise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§16.10 ENTERPRISE DIGITAL TWINS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model, industrialized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173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digital twin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maintained executable model of the unified state, synchronized to the actual enterprise and monitored for drift — Chapter 4's 'model as maintained instrument', built out to production scale.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miniature: twin = the deterministic core; actual = the same system under frozen seed-26116 disturbances — RMSE 1.68 over 16 quarters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drift monitor is the twin's conscience: at quarter 9 the gap first exceeds tolerance 3.0 and the monitor fires — re-estimate, re-validate, re-deploy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a twin a twin: not fidelity (all models drift) but the MAINTENANCE LOOP — an unmonitored twin is Ch. 1's spreadsheet with better graphics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§16.10 · THE DRIFT MONITOR,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Quarter 9: the twin's conscience fires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RMSE 1.68, breach at q9: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feeds back through capital (the coupling carries it), gaps accumulate, and the declared tolerance converts drift from anecdote to event. The workbook computes the firing quarter with one MATCH.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§16.11 AUTONOMOUS ENTERPRISE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lifecycle, closing its own loop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Enterprise Optimization (Def.): the lifecycle executed with machine-speed re-entry — twin senses, GEOP re-solves, policies re-deploy, invariants gate every step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Adaptation and Enterprise Evolution (Defs.): parameter-level response vs. architecture-level change — the autonomous loop handles the first; the second remains a governance act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framework's role sharpens as autonomy grows: invariants become the machine's constitution — what the loop may never do, stated as mathematics, verified per Ch. 14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caveat: autonomy inherits every sensitivity of Ch. 14 — an autonomous optimizer near criticality is a fast way to find the pole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§16.12 FUTURE ENTERPRISE SYSTEMS AND RESEARCH DIRECTIONS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discipline goes next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Networked enterprises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dependency graph crossing enterprise boundaries — Ch. 9's mathematics at ecosystem scale, with nobody owning the whole matrix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architectures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Architectures that re-estimate their own couplings — Ch. 13's matrix as a state variable, with stability theory to match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Human-machine governance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vectors chosen by boards, executed by loops — the interface where Ch. 11's honesty campaign becomes institutional design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DCT Provides a Foundation for Future Enterprise Science (Prop.) — the volume's last proposition, and Future Enterprise Systems (Def.) its forward reference.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§16.13 · MERIDIAN: THE COMPLETE FORMULATION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worked capstone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&amp; architecture: the eight-coordinate state of Ch. 1, wired per Ch. 9, stocked per Ch. 10 — the representation sixteen chapters refined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space: three transformation policies over Ch. 6's operator families, with sequencing and timing admissible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&amp; constraints: the board's published weight vector over Ch. 11's dimensions; covenant wall, liquidity floor through the digital trough (77.7, Ch. 1), capital invariants — all Ch. 14-graded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Readiness: the checklist runs, the boxes check, and Meridian's GEOP stands posed — Volume II, Chapter 1 solves its convex core first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§16.14–16.16 · TRANSITION, PREPARATION, FINAL REMARKS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closes. The midterm sits here.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85800" y="2057400"/>
            <a:ext cx="10789920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Examinable: everything through the GEOP's formulation — representation, architectures, analysis, and the posing discipline; nothing of solution theory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Reader preparation for Volume II: convexity and duality first, then dynamic programming — §16.15 lists the mathematical prerequisites and where the volume already planted them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II's arc: solution theory (Part I), stochastic and robust control (Part II), computational architecture and autonomous systems (Part III) — the same Meridian, finally answered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remark, the book's: the mathematics does not choose for the enterprise; it ensures the enterprise knows what it is choosing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26116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/ 4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READINESS SCORE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DRIFT MONITOR FIRES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296.99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Y* RE-VERIFIED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DCT_V1_Ch16_Lab.ipynb — the executable readiness checklist, the twin-vs-actual run with its drift monitor, and the volume-in-one-figure integrated panel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DCT_V1_Ch16_Lab.xlsx — Ch. 15's GEOP recalled in live formulas, the twin and actual as parallel recursions with frozen seed-26116 noise, drift via one MATCH, readiness as four computed conditions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26116, closing the 26101–26116 line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16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in one sentence: enterprise transformation is optimization on the unified architecture — now a theorem with verified premises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architectures suffice (Completeness), compose (Consistency), and run in time (the lifecycle)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Readiness is a computation: four conditions, all checkable, scored 4/4 in the lab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digital twin is Chapter 4 industrialized — defined by its maintenance loop, policed by its drift monitor (q9)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complements the theory; autonomy inherits its sensitivities; and the mathematics ensures the enterprise knows what it is choosing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capstone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AXIOM-16 assembles the course's instruments into one console: readiness checklist, lifecycle loop, and the twin with a live tolerance slider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review mode walks all sixteen modules' headline demonstrations in sequence — the volume as a forty-minute replay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16.13–16.16 (Part D) run YOUR enterprise through the full checklist and pose its GEOP to Chapter 15's standard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16.1–16.5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 reconstructed; completeness vs. consistency; twin vs. model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16.6–16.8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readiness conditions derived; drift statistics; lifecycle well-posedness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16.9–16.12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Tolerance sweeps on the monitor; noise re-seeding; checklist stress — seed 26116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16.13–16.21★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readiness audit; your GEOP, posed; the midterm's review set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16.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16 — then re-read Chapter 1 and watch every term land differently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the capstone notebook end to end; confirm 8× PASS closes the volume's 142-checkpoint line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Review: the midterm covers Chapters 1–16 — the exercise Parts A and B of every chapter are the syllabus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8 → Volume II, Chapter 1): solution theory begins — convex enterprise optimization, seed 26201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mathematics does not choose for the enterprise. It ensures the enterprise knows what it is choosing.”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16, final remarks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16 · seed 26116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— Enterprise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I: solution theory — convexity, duality, dynamic programming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II: stochastic and robust enterprise control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III: computational architecture and autonomous optimization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seeds 26201–26216 · AXIOM-17–32 · the same Meridian, answered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16 · Week 7 · Volume I complete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26116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2026-07-13T23:33:37Z</dcterms:created>
  <dcterms:modified xsi:type="dcterms:W3CDTF">2026-07-13T23:33:37Z</dcterms:modified>
</cp:coreProperties>
</file>