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Introduction to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Optimization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1 · Week 8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26201 · AXIOM-01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optimization within the DCT framework and lifecycle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the historical arc from variational calculus to enterprise-scale optimization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decision variables and policies; distinguish open- and closed-loop choice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objective functions and apply the Objective Mapping Theorem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and apply Feasibility is Conjunction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Characterize decision spaces and feasible regions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optimality certificates via marginal-value equalization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Demonstrate that optimal decisions depend on objectives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problems by the optimization taxonomy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readiness gate Volume II assumes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Optimization &amp; History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 within DCT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Decisions, Objectives &amp; Constraints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as Conjunction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Spaces &amp; Taxonomy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§1.6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Examples &amp; the Gate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 WHY ENTERPRISE OPTIMIZATION?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begins: from posing to solving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ended with the GEOP posed and the readiness checklist green — Volume II is the solution theory that redeems the promise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volume's arc: foundations and convexity (Part I), dynamics and uncertainty (Part II), computation and autonomy (Part III) — the same Meridian, finally answered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rebuilds the optimization vocabulary from the enterprise side: decisions, objectives, constraints, feasible regions — familiar words, now with theorems attached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week's discipline: every optimization claim comes with its anatomy exposed — what was decided, against what objective, inside which walls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§1.2 HISTORICAL EVOLUTION OF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centuries in one slide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C18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Calculus of variations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Euler, Lagrange: optimizing over curves — the mathematical DNA of trajectory optimization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1947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programming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Dantzig's simplex: constraints as first-class citizens, optima at vertices — the industrial revolution of decision-making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C20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Convexity &amp; duality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structural insight Volume II is built on: convex problems are the solvable ones, and duality prices their constraints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NOW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scale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Stochastic, dynamic, learned — the classical inheritance, deployed on Volume I's unified architecture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Optimization Extends Traditional Optimization (Prop.): the extension is the substrate, not the mathematics — Volume I built what the classics get applied TO.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§1.3 OPTIMIZATION WITHIN DYNAMIC CORPORATE TRANSFORMATION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optimization sits in the framework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6002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optimization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selection of decisions or policies maximizing a declared objective over the feasible evolutions of the unified enterprise state. Enterprise Optimization Requires Mathematically Defined Enterprise States (Prop.) — Volume I was the prerequisite, not the preamble.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7472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Optimization Representation Theorem: under Volume I's contract, enterprise choice problems are representable in the standard optimization form — the bridge theorem between the volumes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Division of labor restated: governance declares objectives and walls; optimization computes their consequences; neither substitutes for the other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lifecycle position (Vol. I, Ch. 16): optimization is stage two of four — represent, POSE &amp; SOLVE, execute, monitor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§1.4–1.5 DECISION VARIABLES AND OBJECTIVE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chosen, and what scores it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Variable (Def.): what the enterprise actually controls — budgets, timings, configurations; Enterprise Policy (Def.): decisions as functions of state, the closed-loop upgrade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Function (Def.): the declared scorer — and Optimal Decisions Depend on Objectives (Prop.), demonstrated in the lab: same feasible set, objective A crowns (2,4), objective B crowns (4,0)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Objective Mapping Theorem: Volume I's performance vectors (Ch. 11) map to admissible objectives — the scoreboard becomes the scorer, weights and all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honesty inheritance: an unpublished objective makes 'optimal' an unfalsifiable adjective — Volume II keeps Volume I's campaign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§1.4–1.6 · THE ANATOMY OF AN OPTIMIZATION PROBLEM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Every piece, in one worked line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3736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28800" y="1810512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∈ [0, 100]: the channel-1 budget — one number the enterprise controls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81635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88950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28800" y="2889504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objective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 = 3√x + 4√(100−x): declared, diminishing, and honest about it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89534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39684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𝒞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828800" y="3968496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constraint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budget itself — the wall that makes the problem a problem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97433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4748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x*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828800" y="5047488"/>
            <a:ext cx="95097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optimum + certificate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x* = 36, f* = 50 — and marginal values equal (ratio 1.0000): the certificate that no neighbor does better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126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an Optimization Problem (Prop.) — Lab Panel 1, seed 26201. Volume II's first optimum, in closed form.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§1.6 · FEASIBILITY IS CONJUNCTION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walls, one intersection: 19 of 36 survive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1362456" y="5477256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362456" y="4764024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62456" y="4050792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362456" y="3337560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362456" y="2624328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36245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22576" y="5477256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322576" y="4764024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322576" y="4050792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22576" y="3337560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322576" y="2624328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2257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282696" y="5477256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82696" y="4764024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282696" y="4050792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282696" y="3337560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82696" y="2624328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28269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42816" y="5477256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42816" y="4764024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242816" y="4050792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242816" y="3337560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42816" y="2624328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24281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02936" y="5477256"/>
            <a:ext cx="201168" cy="201168"/>
          </a:xfrm>
          <a:prstGeom prst="ellipse">
            <a:avLst/>
          </a:prstGeom>
          <a:solidFill>
            <a:srgbClr val="0B3D2E"/>
          </a:solidFill>
          <a:ln w="15240">
            <a:solidFill>
              <a:srgbClr val="C8A24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202936" y="4764024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202936" y="4050792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202936" y="3337560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202936" y="2624328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0293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63056" y="547725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63056" y="4764024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163056" y="4050792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163056" y="3337560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63056" y="2624328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163056" y="1911096"/>
            <a:ext cx="201168" cy="201168"/>
          </a:xfrm>
          <a:prstGeom prst="ellipse">
            <a:avLst/>
          </a:prstGeom>
          <a:solidFill>
            <a:srgbClr val="D8DBD8"/>
          </a:solidFill>
          <a:ln w="7620">
            <a:solidFill>
              <a:srgbClr val="BFC3B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29400" y="5486400"/>
            <a:ext cx="822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x1 →</a:t>
            </a:r>
            <a:endParaRPr lang="en-US" sz="1100" dirty="0"/>
          </a:p>
        </p:txBody>
      </p:sp>
      <p:sp>
        <p:nvSpPr>
          <p:cNvPr id="44" name="Text 42"/>
          <p:cNvSpPr/>
          <p:nvPr/>
        </p:nvSpPr>
        <p:spPr>
          <a:xfrm>
            <a:off x="777240" y="1965960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x2 ↑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589520" y="1828800"/>
            <a:ext cx="3977640" cy="35661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7818120" y="2011680"/>
            <a:ext cx="3520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is Conjunction (Prop.)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candidate survives only if it satisfies ALL of: x1+x2 ≤ 6, 2x1+x2 ≤ 8, x2 ≤ 4. The workbook computes it exactly that way — three 0/1 flags MULTIPLIED. Nineteen products equal 1; seventeen equal 0. Compliance in one dimension buys nothing.</a:t>
            </a:r>
            <a:endParaRPr lang="en-US" sz="1400" dirty="0"/>
          </a:p>
        </p:txBody>
      </p:sp>
      <p:sp>
        <p:nvSpPr>
          <p:cNvPr id="47" name="Text 45"/>
          <p:cNvSpPr/>
          <p:nvPr/>
        </p:nvSpPr>
        <p:spPr>
          <a:xfrm>
            <a:off x="640080" y="603504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36-candidate grid, seed 26201 — dark points feasible.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§1.7 ENTERPRISE DECISION SPACES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space the optimizer searches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Decision Space Characterization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decision space (Def.) — all candidate decisions before constraints — and the feasible region (Def.) — the survivors — are characterized by the constraint system: the region is exactly the conjunction's solution set, closed under Volume I's regularity.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Feasible Enterprise Solution Theorem returns from Vol. I, Ch. 15 with computational force: nonempty feasible region first, optimization second — solvers CHECK this before iterating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Geometry preview: the lab's region is a polyhedron; Chapter 2 enumerates its vertices, Chapter 3 explains why convex regions are the tractable ones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'we have no options' is the claim that the feasible region is a point — usually it is an unexamined polyhedron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§1.8 OPTIMIZATION TAXONOMY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map of problem types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objective, linear walls — optima at vertices; Chapter 2 solves one by enumeration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CVX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solvable kingdom: local optima are global — Chapter 3's subject and the volume's backbone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Decisions over time through state equations — Chapters 7–9's territory, previewed in Chapter 2's two-period GEOP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&amp; robust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in the objective or the walls — Part II of this volume, on Vol. I Ch. 8 and 12's foundations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taxonomy is a solver-selection map: identifying the class IS the first computational act — misclassify, and the wrong algorithm confidently returns the wrong answer.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§1.9 COMPUTATIONAL ENTERPRISE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computational stance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II's methodological identity: every theorem meets a computation — closed forms where they exist, verified numerics where they don't, and validation cells always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standard continues from Volume I: seeds (26201–26216 for this volume), cross-verified checkpoints, and workbook formulas that compute rather than assert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Optimization Readiness Theorem (restated from Vol. I, Ch. 16) is now an entry gate: this volume assumes the checklist passes and teaches what to do next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AXIOM's Vol. II modules (AXIOM-01 through -16) shift from demonstration to instrumentation: formulation assistants, solver consoles, duality dashboards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§1.10–1.11 TOWARD THE GEOP; RELATIONSHIP TO VOLUME 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bridge back, and the road ahead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Relationship to Volume I, in one map: states (Chs. I.5–8) are what evolves; architectures (I.9–13) are what constrains and couples; analysis (I.14) is the license; the GEOP (I.15) is the destination this volume departs from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 revisits the GEOP as a computational template — canonical form, objective equivalence, and the special-case zoo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Enterprise Policy (Def.) is the volume's protagonist: not the best decision but the best RULE — everything from Chapter 7 onward optimizes over rules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Readers joining at Volume II: §1.11's summary of Volume I is the minimum viable inheritance — the modeling contract above all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§1.12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√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closed-form allocation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x* = 36, f* = 50, marginals equal — the anatomy with an optimality certificate, in five spreadsheet cells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∩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conjunction grid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candidates, three walls, 19 survivors — feasibility computed as a product of flags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objectives, two optima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(2,4) vs (4,0) on the same region — the proposition that makes publishing objectives non-optional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(26201) across notebook, workbook, and AXIOM-01's anatomy bench.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§1.5 · THE PROPOSITION, DRAWN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region, two crowns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03520" cy="329184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92024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A = 3x1 + 2x2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weights → the crown goes to (2, 4), value 14: the interior-leaning vertex where both constraints bind. A 'grow everything' objective picks the diversified corner.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17920" y="1737360"/>
            <a:ext cx="5303520" cy="3291840"/>
          </a:xfrm>
          <a:prstGeom prst="roundRect">
            <a:avLst>
              <a:gd name="adj" fmla="val 2222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46520" y="1920240"/>
            <a:ext cx="484632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B = 4x1 + x2
</a:t>
            </a:r>
            <a:pPr indent="0" marL="0">
              <a:buNone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x1-heavy weights → the crown moves to (4, 0), value 16: all-in on the first coordinate, the second abandoned entirely. Same feasible region. Same facts. Different declared values.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0080" y="5257800"/>
            <a:ext cx="108813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Decisions Depend on Objectives (Prop.): 'the optimal decision' is a two-argument function — region AND objective. Omit the second argument and the phrase is rhetoric.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§1.9 · THE ENTRY GATE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Readiness, assumed and checked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Readiness Theorem (restated)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 guarantees require: dynamics certified, invariants held, objective declared, optimality conditions checkable. Volume I, Chapter 16 scored it 4/4 on the running example — Volume II's chapters assume the gate and build on it.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failing the gate means here: Chapters 3–16's theorems have premises; an enterprise that skipped Volume I's discipline gets conclusions without guarantees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gate is also the debugging map: when a solver misbehaves, the first suspects are the gate's four boxes, in order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course's practical rule: every Vol. II lab silently re-verifies its inherited pieces — Chapter 2's lab re-solves what it reuses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§1.13 PREPARATION FOR CHAPTER 2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Vocabulary installed; the template is next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rebuilt the words: decision, objective, constraint, feasibility, optimum, certificate — each with its definition and its lab instance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 assembles them into THE template: the canonical GEOP, its equivalence theorems, and the classical problems revealed as special cases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conjunction discipline (feasibility as a product of flags) and the two-crowns lesson (objectives published, always)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picture to keep: the polyhedron with 19 dark points — Chapters 2 and 3 will put vertices, then convexity, on exactly that region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26201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x*=36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CLOSED-FORM OPTIMUM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19/36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SURVIVE THE CONJUNCTION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OBJECTIVES, 2 CROWNS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DCT_V2_Ch01_Lab.ipynb — the closed-form allocation with its certificate, the conjunction grid drawn, and the two-crowns demonstration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DCT_V2_Ch01_Lab.xlsx — x* and f* in five cells, the 36-row grid with three multiplied flags, and INDEX/MATCH argmaxes for both objectives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26201 opens the volume's line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1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turns posing into solving; this chapter reinstalls the vocabulary with theorems attached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anatomy: decision, objective, constraint, optimum, certificate — all visible in one closed-form allocation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is conjunction: three walls multiplied, 19 of 36 candidates survive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decisions depend on objectives: same region, crowns at (2,4) and (4,0)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taxonomy maps problems to solvers, and the readiness gate is the volume's standing assumption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anatomy bench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AXIOM-01 (Vol. II) labels every piece of a problem you type — decision, objective, walls — and flags what's missing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conjunction visualizer: toggle constraints on and off and watch the survivor count move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1.9–1.12 (Part D) run YOUR enterprise's next decision through the anatomy bench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1.1–1.2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pieces named; conjunction vs. disjunction; certificate meaning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1.3–1.4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closed-form optimum derived; the characterization theorem applied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1.5–1.8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 reshaping and recounting; objective sweeps — seed 26201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1.9–1.12★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decision anatomized; your objective published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1.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1 — §1.6's conjunction discipline and §1.8's taxonomy carefully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11×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AXIOM-01's anatomy bench; answer Exercise 1.9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8 → Vol. II Chapter 2): the canonical GEOP — the template everything else instantiates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“'The optimal decision' is a two-argument function — the region and the objective. Omit the second argument and the phrase is rhetoric.”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1, on objectives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1 · seed 26201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2 — The GEOP Revisited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canonical formulation: one template, all problems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equivalence: running and terminal forms interchangeable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special-case zoo: LP, QP, dynamic — all GEOPs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26202 · AXIOM-02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1 · Week 8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26201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2026-07-13T23:43:51Z</dcterms:created>
  <dcterms:modified xsi:type="dcterms:W3CDTF">2026-07-13T23:43:51Z</dcterms:modified>
</cp:coreProperties>
</file>