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0B3D2E"/>
                </a:solidFill>
                <a:latin typeface="Georgia"/>
              </a:defRPr>
            </a:pPr>
            <a:r>
              <a:rPr sz="1250" b="0" i="0" u="none" strike="noStrike">
                <a:solidFill>
                  <a:srgbClr val="0B3D2E"/>
                </a:solidFill>
                <a:latin typeface="Georgia"/>
              </a:rPr>
              <a:t>J rises to the corner: u0* = 6, J* = 29.79 — seed 26202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J(u0) = 2√K1 + 6√K2</c:v>
                </c:pt>
              </c:strCache>
            </c:strRef>
          </c:tx>
          <c:spPr>
            <a:solidFill>
              <a:srgbClr val="C8A24B"/>
            </a:solidFill>
            <a:ln w="33020" cap="flat">
              <a:solidFill>
                <a:srgbClr val="C8A24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C8A24B"/>
              </a:solidFill>
              <a:ln w="9525" cap="flat">
                <a:solidFill>
                  <a:srgbClr val="C8A24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Sheet1!$A$2:$A$14</c:f>
              <c:multiLvlStrCache>
                <c:ptCount val="13"/>
                <c:lvl>
                  <c:pt idx="0">
                    <c:v>0</c:v>
                  </c:pt>
                  <c:pt idx="1">
                    <c:v>0.5</c:v>
                  </c:pt>
                  <c:pt idx="2">
                    <c:v>1</c:v>
                  </c:pt>
                  <c:pt idx="3">
                    <c:v>1.5</c:v>
                  </c:pt>
                  <c:pt idx="4">
                    <c:v>2</c:v>
                  </c:pt>
                  <c:pt idx="5">
                    <c:v>2.5</c:v>
                  </c:pt>
                  <c:pt idx="6">
                    <c:v>3</c:v>
                  </c:pt>
                  <c:pt idx="7">
                    <c:v>3.5</c:v>
                  </c:pt>
                  <c:pt idx="8">
                    <c:v>4</c:v>
                  </c:pt>
                  <c:pt idx="9">
                    <c:v>4.5</c:v>
                  </c:pt>
                  <c:pt idx="10">
                    <c:v>5</c:v>
                  </c:pt>
                  <c:pt idx="11">
                    <c:v>5.5</c:v>
                  </c:pt>
                  <c:pt idx="12">
                    <c:v>6</c:v>
                  </c:pt>
                </c:lvl>
              </c:multiLvlStrCache>
            </c:multiLvl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28.53</c:v>
                </c:pt>
                <c:pt idx="1">
                  <c:v>28.6544</c:v>
                </c:pt>
                <c:pt idx="2">
                  <c:v>28.7745</c:v>
                </c:pt>
                <c:pt idx="3">
                  <c:v>28.8906</c:v>
                </c:pt>
                <c:pt idx="4">
                  <c:v>29.0029</c:v>
                </c:pt>
                <c:pt idx="5">
                  <c:v>29.1117</c:v>
                </c:pt>
                <c:pt idx="6">
                  <c:v>29.2172</c:v>
                </c:pt>
                <c:pt idx="7">
                  <c:v>29.3197</c:v>
                </c:pt>
                <c:pt idx="8">
                  <c:v>29.4192</c:v>
                </c:pt>
                <c:pt idx="9">
                  <c:v>29.516</c:v>
                </c:pt>
                <c:pt idx="10">
                  <c:v>29.6102</c:v>
                </c:pt>
                <c:pt idx="11">
                  <c:v>29.702</c:v>
                </c:pt>
                <c:pt idx="12">
                  <c:v>29.7914</c:v>
                </c:pt>
              </c:numCache>
            </c:numRef>
          </c:val>
          <c:smooth val="1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u0 (period-0 investment; u1 = 6 − u0)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DDDDDD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J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17231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091172" y="2251710"/>
            <a:ext cx="4837176" cy="26289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7722108" y="2598725"/>
            <a:ext cx="3575304" cy="19348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300466" y="2914193"/>
            <a:ext cx="2418588" cy="1303934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8826246" y="3198114"/>
            <a:ext cx="1367028" cy="73609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45752" y="35021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Shape 6"/>
          <p:cNvSpPr/>
          <p:nvPr/>
        </p:nvSpPr>
        <p:spPr>
          <a:xfrm flipV="1">
            <a:off x="6949440" y="5120640"/>
            <a:ext cx="73152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7680960" y="4480560"/>
            <a:ext cx="640080" cy="64008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321040" y="3977640"/>
            <a:ext cx="594360" cy="50292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915400" y="3657600"/>
            <a:ext cx="457200" cy="3200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9372600" y="3566160"/>
            <a:ext cx="137160" cy="91440"/>
          </a:xfrm>
          <a:prstGeom prst="line">
            <a:avLst/>
          </a:prstGeom>
          <a:noFill/>
          <a:ln w="33020">
            <a:solidFill>
              <a:srgbClr val="C8A2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" y="132588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94360" y="1783080"/>
            <a:ext cx="74980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General Enterprise</a:t>
            </a:r>
            <a:endParaRPr lang="en-US" sz="3800" dirty="0"/>
          </a:p>
          <a:p>
            <a:pPr indent="0" marL="0">
              <a:lnSpc>
                <a:spcPts val="4400"/>
              </a:lnSpc>
              <a:buNone/>
            </a:pPr>
            <a:r>
              <a:rPr lang="en-US" sz="3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Optimization Problem Revisited</a:t>
            </a:r>
            <a:endParaRPr lang="en-US" sz="3800" dirty="0"/>
          </a:p>
        </p:txBody>
      </p:sp>
      <p:sp>
        <p:nvSpPr>
          <p:cNvPr id="15" name="Text 13"/>
          <p:cNvSpPr/>
          <p:nvPr/>
        </p:nvSpPr>
        <p:spPr>
          <a:xfrm>
            <a:off x="640080" y="3886200"/>
            <a:ext cx="6858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II · Chapter 2 · Week 8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40080" y="6126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Graduate course companion · Lab seed 26202 · AXIOM-02 (Vol. II)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LEARNING OUTCOME STATEMENTS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After this chapter, you can…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57276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57276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159105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Restate the GEOP as a computational template and defend its universality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40080" y="209397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209397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463040" y="211226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Discipline the three variable species: decision, state, control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40080" y="261518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261518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2.3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463040" y="263347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 between running and terminal objectives via state augmentation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640080" y="313639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313639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2.4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463040" y="315468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feasibility-as-conjunction along time to feasible policies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40080" y="365760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365760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1463040" y="367588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Certify nonemptiness and diagnose constraint inconsistency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40080" y="4178808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3" name="Text 21"/>
          <p:cNvSpPr/>
          <p:nvPr/>
        </p:nvSpPr>
        <p:spPr>
          <a:xfrm>
            <a:off x="640080" y="4178808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1463040" y="4197096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the canonical GEOP formulation and instantiate it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40080" y="4700016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6" name="Text 24"/>
          <p:cNvSpPr/>
          <p:nvPr/>
        </p:nvSpPr>
        <p:spPr>
          <a:xfrm>
            <a:off x="640080" y="4700016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2.7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463040" y="4718304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optimization architectures off Volume I's five layers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640080" y="5221224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29" name="Text 27"/>
          <p:cNvSpPr/>
          <p:nvPr/>
        </p:nvSpPr>
        <p:spPr>
          <a:xfrm>
            <a:off x="640080" y="5221224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2.8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1463040" y="5239512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Dissolve classical problems (LP, QP, DP, SP) into GEOP special cases</a:t>
            </a:r>
            <a:endParaRPr lang="en-US" sz="1350" dirty="0"/>
          </a:p>
        </p:txBody>
      </p:sp>
      <p:sp>
        <p:nvSpPr>
          <p:cNvPr id="31" name="Shape 29"/>
          <p:cNvSpPr/>
          <p:nvPr/>
        </p:nvSpPr>
        <p:spPr>
          <a:xfrm>
            <a:off x="640080" y="5742432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2" name="Text 30"/>
          <p:cNvSpPr/>
          <p:nvPr/>
        </p:nvSpPr>
        <p:spPr>
          <a:xfrm>
            <a:off x="640080" y="5742432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2.9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1463040" y="5760720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small GEOPs by honest enumeration with validation</a:t>
            </a:r>
            <a:endParaRPr lang="en-US" sz="1350" dirty="0"/>
          </a:p>
        </p:txBody>
      </p:sp>
      <p:sp>
        <p:nvSpPr>
          <p:cNvPr id="34" name="Shape 32"/>
          <p:cNvSpPr/>
          <p:nvPr/>
        </p:nvSpPr>
        <p:spPr>
          <a:xfrm>
            <a:off x="640080" y="6263640"/>
            <a:ext cx="658368" cy="640080"/>
          </a:xfrm>
          <a:prstGeom prst="roundRect">
            <a:avLst>
              <a:gd name="adj" fmla="val 14286"/>
            </a:avLst>
          </a:prstGeom>
          <a:solidFill>
            <a:srgbClr val="0B3D2E"/>
          </a:solidFill>
          <a:ln/>
        </p:spPr>
      </p:sp>
      <p:sp>
        <p:nvSpPr>
          <p:cNvPr id="35" name="Text 33"/>
          <p:cNvSpPr/>
          <p:nvPr/>
        </p:nvSpPr>
        <p:spPr>
          <a:xfrm>
            <a:off x="640080" y="6263640"/>
            <a:ext cx="658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LOS</a:t>
            </a:r>
            <a:endParaRPr lang="en-US" sz="1000" dirty="0"/>
          </a:p>
          <a:p>
            <a:pPr algn="ctr" indent="0" marL="0">
              <a:lnSpc>
                <a:spcPts val="1100"/>
              </a:lnSpc>
              <a:buNone/>
            </a:pPr>
            <a:r>
              <a:rPr lang="en-US" sz="1000" b="1" dirty="0">
                <a:solidFill>
                  <a:srgbClr val="D9BE7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2.10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1463040" y="6281928"/>
            <a:ext cx="10149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Anticipate convexity as the tractability boundary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ROADMAP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 in six moves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87452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 Reviewed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309360" y="17373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92240" y="18379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7543800" y="18379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Variables, Objectives &amp; Equivalence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4008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96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87452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Constraints &amp; Feasible Regions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309360" y="31089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492240" y="32095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7543800" y="32095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Canonical Formulation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2296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§2.5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87452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Special-Case Zoo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309360" y="4480560"/>
            <a:ext cx="5394960" cy="1115568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92240" y="4581144"/>
            <a:ext cx="1051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§2.6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543800" y="4581144"/>
            <a:ext cx="3977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Computational Prep &amp; the Road to Convexity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 REVIEW OF GEOP FROM VOLUME 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summit, revisited as a base camp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I, Chapter 15 posed the GEOP as a summit; this chapter treats it as a base camp — the template every subsequent chapter instantiates, specializes, and solves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Universality of the GEOP Template (Prop.): objective, dynamics, walls, horizon — every well-posed enterprise choice fits, and the chapter spends its length proving that claim constructively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 from Volume I: nothing in the object, everything in the stance — from 'does this exist' to 'how is this computed'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three instruments: a two-period GEOP solved on a grid, the equivalence theorem executed, and an LP dissolved into the template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§2.2–2.3 DECISION, STATE, AND CONTROL VARIABLES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three variable species, disciplined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/ control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chosen — the Admissible Enterprise Control (Def.) lives in the constraint-respecting set 𝒰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evolves — carried by Volume I's dynamics, never chosen directly, always influenced through u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z(u)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dependence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 Depend on Decisions Through Trajectories (Prop.): u moves J only by moving the path — the state equation is the transmission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discipline this buys: 'improve the KPI' is not a decision — the template forces every objective claim through a control variable and a state equation.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§2.4 OBJECTIVE FUNCTIONS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Running, terminal, and the equivalence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Objective Equivalence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objectives (Def.: reward accrued along the path) and terminal objectives (Def.: reward at the horizon) are interconvertible: augment the state with an accumulator and any running form becomes terminal. Solvers may standardize without loss.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executes the theorem: both forms computed across the whole decision grid — maximum difference 0.000000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 computationally: dynamic programming (Chs. 7–9) is cleanest in terminal form; the theorem is the license to rewrite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Objective Functional (Def.) is the umbrella: any declared, trajectory-measurable scorer — Ch. 11's discipline riding along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§2.5–2.6 CONSTRAINT SYSTEMS AND FEASIBLE REGIONS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walls, systematized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Constraint Set (Def.) and Feasibility is Simultaneous (Prop.): Chapter 1's conjunction, extended along time — a feasible POLICY satisfies every wall at every quarter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Feasible Region Theorem: under the contract the region is closed and computationally certifiable — nonemptiness is checkable before solving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Constraint Consistency Theorem: walls that contradict leave an empty region — and the certificate of emptiness is as valuable as a solution (it prices the conflict)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is Rarely Singular (Prop.): real regions contain multitudes — 'we had no choice' is almost always an unexamined region, now a proposition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§2.9 · THE CANONICAL GEOP FORMULATION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1155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template, written once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10881360" cy="2103120"/>
          </a:xfrm>
          <a:prstGeom prst="roundRect">
            <a:avLst>
              <a:gd name="adj" fmla="val 3478"/>
            </a:avLst>
          </a:prstGeom>
          <a:solidFill>
            <a:srgbClr val="0B3D2E"/>
          </a:solidFill>
          <a:ln w="15875">
            <a:solidFill>
              <a:srgbClr val="C8A2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97280" y="2011680"/>
            <a:ext cx="1005840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2400"/>
              </a:lnSpc>
              <a:buNone/>
            </a:pPr>
            <a:r>
              <a:rPr lang="en-US" sz="16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maximize   </a:t>
            </a:r>
            <a:pPr indent="0" marL="0">
              <a:lnSpc>
                <a:spcPts val="2400"/>
              </a:lnSpc>
              <a:buNone/>
            </a:pPr>
            <a:r>
              <a:rPr lang="en-US" sz="155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J(u) = Σ r(z_k, u_k)  +  R(z_N)
</a:t>
            </a:r>
            <a:pPr indent="0" marL="0">
              <a:lnSpc>
                <a:spcPts val="2400"/>
              </a:lnSpc>
              <a:buNone/>
            </a:pPr>
            <a:r>
              <a:rPr lang="en-US" sz="1600" i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subject to   </a:t>
            </a:r>
            <a:pPr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z_{k+1} = F(z_k, u_k)          (dynamics)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                 g(z_k, u_k) ≤ 0  ∀k              (walls, every quarter)</a:t>
            </a:r>
            <a:endParaRPr lang="en-US" sz="1600" dirty="0"/>
          </a:p>
          <a:p>
            <a:pPr indent="0" marL="0">
              <a:lnSpc>
                <a:spcPts val="2400"/>
              </a:lnSpc>
              <a:buNone/>
            </a:pPr>
            <a:r>
              <a:rPr lang="en-US" sz="15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                 u ∈ 𝒰                                (admissible controls)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4160520"/>
            <a:ext cx="107899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reward r, terminal reward R — the Equivalence Theorem lets either absorb the other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Unified Enterprise Optimization Theorem, Computational Form: on Volume I's certified object this template is well-posed AND algorithmically approachable — the volume's charter, stated as a theorem</a:t>
            </a:r>
            <a:endParaRPr lang="en-US" sz="130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remaining chapter is a specialization: convex r and g (Ch. 3), linear everything (LP), quadratic (QP), stochastic F (Part II)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§2.9 · THE TEMPLATE, INSTANTIATED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Two periods, one corner: front-load everything</a:t>
            </a:r>
            <a:endParaRPr lang="en-US" sz="27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640080" y="1600200"/>
          <a:ext cx="7589520" cy="44805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8458200" y="1828800"/>
            <a:ext cx="310896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front-load: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capital earns twice — it scores in the running term AND compounds (×0.9) into the terminal one. The interior FOC demands K2 = 0.09K1, unreachable in budget: Volume I Ch. 15's infeasible-KKT lesson, dynamic edition.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§2.7 ENTERPRISE OPTIMIZATION ARCHITECTURES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problem has an architecture too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— Enterprise optimization architecture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structured assembly of a GEOP instance: which decisions attach to which layers, which walls come from which architecture, which couplings the dynamics carry — Volume I's five layers, read as the problem's blueprint.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blueprint pays at solve time: sparsity and structure are what large-scale algorithms exploit — Chapter 14's complexity triage becomes solver strategy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Enterprise Policy Existence Theorem (computational restatement): on the certified architecture, optimal policies exist in the admissible class — search with a guarantee of quarry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reading: 'whose constraint is this' is an architectural question with a computational payoff — walls sourced per layer decompose the solve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§2.8 CLASSES OF ENTERPRISE OPTIMIZATION PROBLEMS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special-case zoo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81051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81051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LP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764792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program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r, linear g, no dynamics — the lab dissolves one into the template and solves it at a vertex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2862072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8094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298094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QP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2935224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Quadratic program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Quadratic objective on linear walls — portfolio problems live here; Chapter 4's duality prices them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032504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15137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15137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105656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 program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template with the clock load-bearing — Chapters 7–9; the two-period lab is its smallest citizen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202936"/>
            <a:ext cx="108813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22960" y="5321808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21" name="Text 19"/>
          <p:cNvSpPr/>
          <p:nvPr/>
        </p:nvSpPr>
        <p:spPr>
          <a:xfrm>
            <a:off x="822960" y="5321808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874520" y="5276088"/>
            <a:ext cx="94183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Stochastic program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 randomized per Vol. I Ch. 8 — expectations or worst cases per Ch. 12; Part II's territory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40080" y="580644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Problems are GEOP Special Cases (Prop.): the zoo is one species with varied plumage — recognize the plumage, choose the solver.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§2.8 · THE LP, DISSOLVED AND SOLVED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1's region meets its geometry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1280160" y="1673352"/>
            <a:ext cx="914" cy="3950208"/>
          </a:xfrm>
          <a:prstGeom prst="line">
            <a:avLst/>
          </a:prstGeom>
          <a:noFill/>
          <a:ln w="20320">
            <a:solidFill>
              <a:srgbClr val="1B6B5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280160" y="1673352"/>
            <a:ext cx="1920240" cy="1316736"/>
          </a:xfrm>
          <a:prstGeom prst="line">
            <a:avLst/>
          </a:prstGeom>
          <a:noFill/>
          <a:ln w="20320">
            <a:solidFill>
              <a:srgbClr val="1B6B5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200400" y="2990088"/>
            <a:ext cx="1920240" cy="2633472"/>
          </a:xfrm>
          <a:prstGeom prst="line">
            <a:avLst/>
          </a:prstGeom>
          <a:noFill/>
          <a:ln w="20320">
            <a:solidFill>
              <a:srgbClr val="1B6B5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280160" y="5623560"/>
            <a:ext cx="3840480" cy="914"/>
          </a:xfrm>
          <a:prstGeom prst="line">
            <a:avLst/>
          </a:prstGeom>
          <a:noFill/>
          <a:ln w="20320">
            <a:solidFill>
              <a:srgbClr val="1B6B5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1288" y="5504688"/>
            <a:ext cx="237744" cy="237744"/>
          </a:xfrm>
          <a:prstGeom prst="ellipse">
            <a:avLst/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26464" y="544068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(0,0) → 0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161288" y="1554480"/>
            <a:ext cx="237744" cy="237744"/>
          </a:xfrm>
          <a:prstGeom prst="ellipse">
            <a:avLst/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26464" y="1490472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(0,6) → 12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081528" y="2871216"/>
            <a:ext cx="237744" cy="237744"/>
          </a:xfrm>
          <a:prstGeom prst="ellipse">
            <a:avLst/>
          </a:prstGeom>
          <a:solidFill>
            <a:srgbClr val="C8A24B"/>
          </a:solidFill>
          <a:ln w="2032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46704" y="2807208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0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(2,4) → 14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01768" y="5504688"/>
            <a:ext cx="237744" cy="237744"/>
          </a:xfrm>
          <a:prstGeom prst="ellipse">
            <a:avLst/>
          </a:prstGeom>
          <a:solidFill>
            <a:srgbClr val="0B3D2E"/>
          </a:solidFill>
          <a:ln w="12700">
            <a:solidFill>
              <a:srgbClr val="C8A24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66944" y="544068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0B3D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(4,0) → 12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949440" y="1828800"/>
            <a:ext cx="461772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178040" y="2011680"/>
            <a:ext cx="416052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3x + 2y on the polyhedron
</a:t>
            </a:r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Linear objective + polyhedral region ⇒ the optimum sits at a vertex. Four feasible vertices, four evaluations, one winner: (2,4) at 14 — exactly the point Chapter 1's grid crowned, now with the geometry explaining WHY the grid never needed its interior. Chapter 3 generalizes: convexity is what makes 'check the boundary' a theorem instead of luck.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0080" y="603504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Vertex enumeration, seed 26202 — gold vertex optimal.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§2.10 COMPUTATIONAL PREPARATION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Standing up the solve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pre-solve checklist the chapter installs: classify (the zoo), canonicalize (the equivalence theorems), certify feasibility (nonemptiness), THEN iterate — in that order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Grid search earns a defense: on small decision spaces it is exact, transparent, and spreadsheet-native — the lab's two GEOPs are solved by honest enumeration before any calculus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scaling warning: grids die exponentially in dimension (Vol. I Ch. 5's curse) — Chapters 3–6 are the escape route: structure replaces enumeration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discipline restated: every numerical solve in this volume is checked against a closed form, a certificate, or a cross-implementation — 26202's checkpoints are the pattern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§2.11 TRANSITION TO CONVEX OPTIMIZATION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convexity is the next word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template is universal but not uniformly solvable — the property that separates tractable from treacherous is CONVEXITY, and Chapter 3 is devoted to it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Preview of the prize: in convex problems, local optima are global, certificates are cheap, and duality (Ch. 4) prices every wall — the entire solution theory rides on one geometric property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 already whispered it: the two-period J was concave in u0 (one peak, no traps), and the LP's vertex logic is convexity in its linear costume</a:t>
            </a:r>
            <a:endParaRPr lang="en-US" sz="145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honest boundary: enterprise problems are not born convex — Chapters 5–6 are about recognizing, restructuring, and approximating toward convexity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§2.12 WORKED EXAMPLES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chapter's worked worlds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737360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1947672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9" name="Text 7"/>
          <p:cNvSpPr/>
          <p:nvPr/>
        </p:nvSpPr>
        <p:spPr>
          <a:xfrm>
            <a:off x="822960" y="1947672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2P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874520" y="1810512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two-period GEOP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Canonical form instantiated, solved on a grid, and won at the corner — with the infeasible interior FOC as the teaching moment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640080" y="3090672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3300984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300984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≡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874520" y="3163824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equivalence, executed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Running and terminal forms computed side by side across the grid: max difference zero, theorem cashed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40080" y="4443984"/>
            <a:ext cx="1088136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654296"/>
            <a:ext cx="868680" cy="768096"/>
          </a:xfrm>
          <a:prstGeom prst="roundRect">
            <a:avLst>
              <a:gd name="adj" fmla="val 9524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654296"/>
            <a:ext cx="8686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LP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874520" y="4517136"/>
            <a:ext cx="9418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dissolved classic  —  </a:t>
            </a:r>
            <a:pPr indent="0" marL="0">
              <a:buNone/>
            </a:pPr>
            <a:r>
              <a:rPr lang="en-US" sz="13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3x+2y as a GEOP special case: four vertices, one crown, and Chapter 1's answer explained by geometry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40080" y="576072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seed (26202) across notebook, workbook, and AXIOM-02's canonical-form console.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§2.6 · EXISTENCE, COMPUTATIONALLY READ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Search with a guarantee of quarry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108813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0B3D2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40080" y="1645920"/>
            <a:ext cx="82296" cy="155448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9" name="Text 7"/>
          <p:cNvSpPr/>
          <p:nvPr/>
        </p:nvSpPr>
        <p:spPr>
          <a:xfrm>
            <a:off x="841248" y="1755648"/>
            <a:ext cx="10515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Enterprise Policy Existence Theorem &amp; Feasible Region Theorem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41248" y="2103120"/>
            <a:ext cx="1051560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certified architecture with closed feasible regions and continuous objectives, optimal feasible policies exist. Computationally: the solver's search is not a gamble — the maximum is attained, and enumeration on compact grids provably brackets it.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lab's quiet use of it: the 13-point grid's maximum IS a bracket on the continuous optimum — and at a corner solution, it is exact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contrapositive matters in practice: a solver that 'finds nothing' on a certified problem is reporting a bug or an empty region — the theorem removes the third explanation</a:t>
            </a:r>
            <a:endParaRPr lang="en-US" sz="14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 is Rarely Singular (Prop.) pairs with it: existence plus multiplicity means CHOICE — which returns the objective to center stage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§2.13 PREPARATION FOR CHAPTER 3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template is set. Now the geometry.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Installed this week: the canonical GEOP, the equivalence freedoms, the special-case zoo, and the pre-solve checklist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3 supplies the volume's central structural idea: convex sets, convex functions, and why convex GEOPs are the ones with guarantees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 forward: the two-period landscape (one peak — that was concavity working) and the vertex logic (that was convexity in linear dress)</a:t>
            </a:r>
            <a:endParaRPr lang="en-US" sz="1500" dirty="0"/>
          </a:p>
          <a:p>
            <a:pPr marL="177800" indent="-177800">
              <a:spcAft>
                <a:spcPts val="13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promise to hold the volume to: by Chapter 4, every wall in the lab's problems will carry a PRICE — duality is two chapters away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LABORATORY BRIDGE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week’s laboratory — seed 26202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82296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u0*=6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86868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FRONT-LOAD AT THE CORNER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8328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1" name="Text 9"/>
          <p:cNvSpPr/>
          <p:nvPr/>
        </p:nvSpPr>
        <p:spPr>
          <a:xfrm>
            <a:off x="338328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0.0000</a:t>
            </a:r>
            <a:endParaRPr lang="en-US" sz="4000" dirty="0"/>
          </a:p>
        </p:txBody>
      </p:sp>
      <p:sp>
        <p:nvSpPr>
          <p:cNvPr id="12" name="Text 10"/>
          <p:cNvSpPr/>
          <p:nvPr/>
        </p:nvSpPr>
        <p:spPr>
          <a:xfrm>
            <a:off x="342900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EQUIVALENCE MAX DIFF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4" name="Text 12"/>
          <p:cNvSpPr/>
          <p:nvPr/>
        </p:nvSpPr>
        <p:spPr>
          <a:xfrm>
            <a:off x="594360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(2,4)=14</a:t>
            </a:r>
            <a:endParaRPr lang="en-US" sz="4000" dirty="0"/>
          </a:p>
        </p:txBody>
      </p:sp>
      <p:sp>
        <p:nvSpPr>
          <p:cNvPr id="15" name="Text 13"/>
          <p:cNvSpPr/>
          <p:nvPr/>
        </p:nvSpPr>
        <p:spPr>
          <a:xfrm>
            <a:off x="598932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LP AT ITS VERTEX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8503920" y="1828800"/>
            <a:ext cx="2377440" cy="1554480"/>
          </a:xfrm>
          <a:prstGeom prst="roundRect">
            <a:avLst>
              <a:gd name="adj" fmla="val 4706"/>
            </a:avLst>
          </a:prstGeom>
          <a:solidFill>
            <a:srgbClr val="0B3D2E"/>
          </a:solidFill>
          <a:ln/>
        </p:spPr>
      </p:sp>
      <p:sp>
        <p:nvSpPr>
          <p:cNvPr id="17" name="Text 15"/>
          <p:cNvSpPr/>
          <p:nvPr/>
        </p:nvSpPr>
        <p:spPr>
          <a:xfrm>
            <a:off x="8503920" y="1938528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D9BE7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</a:t>
            </a:r>
            <a:endParaRPr lang="en-US" sz="4000" dirty="0"/>
          </a:p>
        </p:txBody>
      </p:sp>
      <p:sp>
        <p:nvSpPr>
          <p:cNvPr id="18" name="Text 16"/>
          <p:cNvSpPr/>
          <p:nvPr/>
        </p:nvSpPr>
        <p:spPr>
          <a:xfrm>
            <a:off x="8549640" y="285292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spc="100" kern="0" dirty="0">
                <a:solidFill>
                  <a:srgbClr val="F7F4EC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VALIDATION CHECKS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94360" y="379476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 DCT_V2_Ch02_Lab.ipynb — the two-period landscape with its corner optimum, the equivalence table, and the vertex-enumeration LP with its polyhedron drawn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Workbook DCT_V2_Ch02_Lab.xlsx — the 13-row decision grid with both objective forms side by side, INDEX/MATCH for the argmax, and the four-vertex LP table</a:t>
            </a:r>
            <a:endParaRPr lang="en-US" sz="1450" dirty="0"/>
          </a:p>
          <a:p>
            <a:pPr marL="177800" indent="-177800">
              <a:spcAft>
                <a:spcPts val="1100"/>
              </a:spcAft>
              <a:buSzPct val="100000"/>
              <a:buChar char="•"/>
            </a:pPr>
            <a:r>
              <a:rPr lang="en-US" sz="14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tab and validation cell agree to 4 decimals — seed 26202 throughout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CHAPTER SUMMARY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Chapter 2 established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GEOP is the template: objective (running + terminal), dynamics, walls at every quarter, admissible controls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 forms are interchangeable — the equivalence executed to a max difference of zero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two-period instance front-loads at the corner: the interior FOC was infeasible, Volume I's lesson gone dynamic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problems dissolve into the template: the LP solved at vertex (2,4) = 14, Chapter 1's answer with geometry attached</a:t>
            </a:r>
            <a:endParaRPr lang="en-US" sz="1500" dirty="0"/>
          </a:p>
          <a:p>
            <a:pPr marL="177800" indent="-1778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Pre-solve discipline: classify, canonicalize, certify feasibility, then iterate — and convexity is the next word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45720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AXIOM MODULE 02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68680"/>
            <a:ext cx="10972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canonical-form console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AXIOM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2313432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523744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523744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Load Chapter Model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4197096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407408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407408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 Inputs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6080760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291072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91072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Optimization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7964424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174736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74736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Results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848088" y="2103120"/>
            <a:ext cx="2377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8A24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10058400" y="2103120"/>
            <a:ext cx="1700784" cy="914400"/>
          </a:xfrm>
          <a:prstGeom prst="roundRect">
            <a:avLst>
              <a:gd name="adj" fmla="val 8000"/>
            </a:avLst>
          </a:prstGeom>
          <a:solidFill>
            <a:srgbClr val="0B3D2E"/>
          </a:solidFill>
          <a:ln w="9525">
            <a:solidFill>
              <a:srgbClr val="1B6B52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058400" y="2103120"/>
            <a:ext cx="1700784" cy="9144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Download Report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685800" y="3520440"/>
            <a:ext cx="107899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AXIOM-02 (Vol. II) rewrites your GEOP into canonical terminal form live — the equivalence theorem as a button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zoo classifier: paste a problem, get its class and the solver family it deserves</a:t>
            </a:r>
            <a:endParaRPr lang="en-US" sz="1450" dirty="0"/>
          </a:p>
          <a:p>
            <a:pPr marL="177800" indent="-177800">
              <a:spcAft>
                <a:spcPts val="1000"/>
              </a:spcAft>
              <a:buSzPct val="100000"/>
              <a:buChar char="•"/>
            </a:pPr>
            <a:r>
              <a:rPr lang="en-US" sz="1450" dirty="0">
                <a:solidFill>
                  <a:srgbClr val="F7F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2.10–2.13 (Part D) canonicalize YOUR enterprise's standing decision problem</a:t>
            </a:r>
            <a:endParaRPr lang="en-US" sz="14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EXERCISES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 exercises, four groups</a:t>
            </a:r>
            <a:endParaRPr lang="en-US" sz="2700" dirty="0"/>
          </a:p>
        </p:txBody>
      </p:sp>
      <p:sp>
        <p:nvSpPr>
          <p:cNvPr id="7" name="Shape 5"/>
          <p:cNvSpPr/>
          <p:nvPr/>
        </p:nvSpPr>
        <p:spPr>
          <a:xfrm>
            <a:off x="640080" y="1691640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1783080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· Concept checks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114800" y="178308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2.1–2.2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577840" y="1783080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 species sorted; running vs. terminal; why simultaneity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770632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68680" y="2862072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 · Mathematical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114800" y="2862072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2.3–2.4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577840" y="2862072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augmentation construction; the existence theorem's premises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849624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3941064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 · Computational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4114800" y="3941064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2.5–2.9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577840" y="3941064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Persistence and horizon sweeps; vertex tables; grid refinement — seed 26202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928616"/>
            <a:ext cx="108813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1430">
            <a:solidFill>
              <a:srgbClr val="0B3D2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5020056"/>
            <a:ext cx="3200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 · Enterprise applications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4114800" y="5020056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2.10–2.13★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577840" y="5020056"/>
            <a:ext cx="5760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GEOP, canonicalized and classified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640080" y="608076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1B6B5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Starred (★) exercises: advanced track. Full solutions: Instructor’s Manual, Chapter 2.</a:t>
            </a:r>
            <a:endParaRPr lang="en-US" sz="1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BEFORE NEXT CLASS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Reading and preparation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Read: Vol II, Chapter 2 — the canonical formulation and the Objective Equivalence Theorem with pencil in hand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Run: notebook Panels 1–3; confirm the validation cell prints 9× PASS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Open: AXIOM-02's console; answer Exercise 2.10 with it</a:t>
            </a:r>
            <a:endParaRPr lang="en-US" sz="155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55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class (Week 8 → Vol. II Chapter 3): convexity — the property the whole solution theory stands on</a:t>
            </a:r>
            <a:endParaRPr lang="en-US" sz="15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Shape 1"/>
          <p:cNvSpPr/>
          <p:nvPr/>
        </p:nvSpPr>
        <p:spPr>
          <a:xfrm rot="-900000">
            <a:off x="7799832" y="3909060"/>
            <a:ext cx="3785616" cy="205740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 rot="-900000">
            <a:off x="8293608" y="4180637"/>
            <a:ext cx="2798064" cy="1514246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rot="-900000">
            <a:off x="8746236" y="4427525"/>
            <a:ext cx="1892808" cy="1020470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rot="-900000">
            <a:off x="9157716" y="4649724"/>
            <a:ext cx="1069848" cy="576072"/>
          </a:xfrm>
          <a:prstGeom prst="ellipse">
            <a:avLst/>
          </a:prstGeom>
          <a:ln w="11430">
            <a:solidFill>
              <a:srgbClr val="1B6B52">
                <a:alpha val="55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628632" y="4873752"/>
            <a:ext cx="128016" cy="128016"/>
          </a:xfrm>
          <a:prstGeom prst="ellipse">
            <a:avLst/>
          </a:prstGeom>
          <a:solidFill>
            <a:srgbClr val="C8A24B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011680"/>
            <a:ext cx="841248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100"/>
              </a:lnSpc>
              <a:buNone/>
            </a:pPr>
            <a:r>
              <a:rPr lang="en-US" sz="2300" i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template is universal; solvability is not. The property that separates them has a name, and the next chapter is devoted to it.”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822960" y="4480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Volume II, Chapter 2, on the road to convexity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0B3D2E"/>
          </a:solidFill>
          <a:ln/>
        </p:spPr>
      </p:sp>
      <p:sp>
        <p:nvSpPr>
          <p:cNvPr id="3" name="Shape 1"/>
          <p:cNvSpPr/>
          <p:nvPr/>
        </p:nvSpPr>
        <p:spPr>
          <a:xfrm>
            <a:off x="256032" y="0"/>
            <a:ext cx="41148" cy="6858000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01168"/>
            <a:ext cx="8686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1B6B5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NEXT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9052560" y="201168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8F8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DCT · Vol II · Ch 2 · seed 26202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566928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B3D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Chapter 3 — Convex Enterprise Optimization</a:t>
            </a:r>
            <a:endParaRPr lang="en-US" sz="2700" dirty="0"/>
          </a:p>
        </p:txBody>
      </p:sp>
      <p:sp>
        <p:nvSpPr>
          <p:cNvPr id="7" name="Text 5"/>
          <p:cNvSpPr/>
          <p:nvPr/>
        </p:nvSpPr>
        <p:spPr>
          <a:xfrm>
            <a:off x="594360" y="1600200"/>
            <a:ext cx="10881360" cy="466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Convex sets and functions on enterprise state spaces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equals global: the tractability theorem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Recognizing convex structure in enterprise problems</a:t>
            </a:r>
            <a:endParaRPr lang="en-US" sz="1600" dirty="0"/>
          </a:p>
          <a:p>
            <a:pPr marL="177800" indent="-177800">
              <a:spcAft>
                <a:spcPts val="1400"/>
              </a:spcAft>
              <a:buSzPct val="100000"/>
              <a:buChar char="•"/>
            </a:pPr>
            <a:r>
              <a:rPr lang="en-US" sz="1600" dirty="0">
                <a:solidFill>
                  <a:srgbClr val="1723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seed 26203 · AXIOM-03 (Vol. II)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41F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4864"/>
          </a:xfrm>
          <a:prstGeom prst="rect">
            <a:avLst/>
          </a:prstGeom>
          <a:solidFill>
            <a:srgbClr val="C8A24B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468880"/>
            <a:ext cx="10881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rgbClr val="C8A24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DYNAMIC CORPORATE TRANSFORMATION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2926080"/>
            <a:ext cx="10881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7F4E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Volume II · Chapter 2 · Week 8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3657600"/>
            <a:ext cx="108813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Course website · AXIOM Laboratory · Lab seed 26202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D9BE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© 2026 Samir Asaf · All rights reserved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2026-07-13T23:43:52Z</dcterms:created>
  <dcterms:modified xsi:type="dcterms:W3CDTF">2026-07-13T23:43:52Z</dcterms:modified>
</cp:coreProperties>
</file>