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min (u−4)² s.t. u ≤ 2 — strong duality at λ* = 4 (seed 26203)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dual g(λ) = 2λ − λ²/4</c:v>
                </c:pt>
              </c:strCache>
            </c:strRef>
          </c:tx>
          <c:spPr>
            <a:solidFill>
              <a:srgbClr val="1B6B52"/>
            </a:solidFill>
            <a:ln w="30480" cap="flat">
              <a:solidFill>
                <a:srgbClr val="1B6B5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6B52"/>
              </a:solidFill>
              <a:ln w="9525" cap="flat">
                <a:solidFill>
                  <a:srgbClr val="1B6B5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Sheet1!$A$2:$A$18</c:f>
              <c:multiLvlStrCache>
                <c:ptCount val="17"/>
                <c:lvl>
                  <c:pt idx="0">
                    <c:v>0</c:v>
                  </c:pt>
                  <c:pt idx="1">
                    <c:v>0.5</c:v>
                  </c:pt>
                  <c:pt idx="2">
                    <c:v>1</c:v>
                  </c:pt>
                  <c:pt idx="3">
                    <c:v>1.5</c:v>
                  </c:pt>
                  <c:pt idx="4">
                    <c:v>2</c:v>
                  </c:pt>
                  <c:pt idx="5">
                    <c:v>2.5</c:v>
                  </c:pt>
                  <c:pt idx="6">
                    <c:v>3</c:v>
                  </c:pt>
                  <c:pt idx="7">
                    <c:v>3.5</c:v>
                  </c:pt>
                  <c:pt idx="8">
                    <c:v>4</c:v>
                  </c:pt>
                  <c:pt idx="9">
                    <c:v>4.5</c:v>
                  </c:pt>
                  <c:pt idx="10">
                    <c:v>5</c:v>
                  </c:pt>
                  <c:pt idx="11">
                    <c:v>5.5</c:v>
                  </c:pt>
                  <c:pt idx="12">
                    <c:v>6</c:v>
                  </c:pt>
                  <c:pt idx="13">
                    <c:v>6.5</c:v>
                  </c:pt>
                  <c:pt idx="14">
                    <c:v>7</c:v>
                  </c:pt>
                  <c:pt idx="15">
                    <c:v>7.5</c:v>
                  </c:pt>
                  <c:pt idx="16">
                    <c:v>8</c:v>
                  </c:pt>
                </c:lvl>
              </c:multiLvlStrCache>
            </c:multiLvl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</c:v>
                </c:pt>
                <c:pt idx="1">
                  <c:v>0.9375</c:v>
                </c:pt>
                <c:pt idx="2">
                  <c:v>1.75</c:v>
                </c:pt>
                <c:pt idx="3">
                  <c:v>2.4375</c:v>
                </c:pt>
                <c:pt idx="4">
                  <c:v>3</c:v>
                </c:pt>
                <c:pt idx="5">
                  <c:v>3.4375</c:v>
                </c:pt>
                <c:pt idx="6">
                  <c:v>3.75</c:v>
                </c:pt>
                <c:pt idx="7">
                  <c:v>3.9375</c:v>
                </c:pt>
                <c:pt idx="8">
                  <c:v>4</c:v>
                </c:pt>
                <c:pt idx="9">
                  <c:v>3.9375</c:v>
                </c:pt>
                <c:pt idx="10">
                  <c:v>3.75</c:v>
                </c:pt>
                <c:pt idx="11">
                  <c:v>3.4375</c:v>
                </c:pt>
                <c:pt idx="12">
                  <c:v>3</c:v>
                </c:pt>
                <c:pt idx="13">
                  <c:v>2.4375</c:v>
                </c:pt>
                <c:pt idx="14">
                  <c:v>1.75</c:v>
                </c:pt>
                <c:pt idx="15">
                  <c:v>0.9375</c:v>
                </c:pt>
                <c:pt idx="16">
                  <c:v>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primal p* = 4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Sheet1!$A$2:$A$18</c:f>
              <c:multiLvlStrCache>
                <c:ptCount val="17"/>
                <c:lvl>
                  <c:pt idx="0">
                    <c:v>0</c:v>
                  </c:pt>
                  <c:pt idx="1">
                    <c:v>0.5</c:v>
                  </c:pt>
                  <c:pt idx="2">
                    <c:v>1</c:v>
                  </c:pt>
                  <c:pt idx="3">
                    <c:v>1.5</c:v>
                  </c:pt>
                  <c:pt idx="4">
                    <c:v>2</c:v>
                  </c:pt>
                  <c:pt idx="5">
                    <c:v>2.5</c:v>
                  </c:pt>
                  <c:pt idx="6">
                    <c:v>3</c:v>
                  </c:pt>
                  <c:pt idx="7">
                    <c:v>3.5</c:v>
                  </c:pt>
                  <c:pt idx="8">
                    <c:v>4</c:v>
                  </c:pt>
                  <c:pt idx="9">
                    <c:v>4.5</c:v>
                  </c:pt>
                  <c:pt idx="10">
                    <c:v>5</c:v>
                  </c:pt>
                  <c:pt idx="11">
                    <c:v>5.5</c:v>
                  </c:pt>
                  <c:pt idx="12">
                    <c:v>6</c:v>
                  </c:pt>
                  <c:pt idx="13">
                    <c:v>6.5</c:v>
                  </c:pt>
                  <c:pt idx="14">
                    <c:v>7</c:v>
                  </c:pt>
                  <c:pt idx="15">
                    <c:v>7.5</c:v>
                  </c:pt>
                  <c:pt idx="16">
                    <c:v>8</c:v>
                  </c:pt>
                </c:lvl>
              </c:multiLvlStrCache>
            </c:multiLvl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λ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value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Convex 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3 · Week 9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26203 · AXIOM-03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convex sets, affine sets, and convex hulls on enterprise decision spaces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Climb the convexity ladder: convex, strictly, strongly — with certificates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Hessian tests and interpret determinant and eigenvalue certificates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convex GEOPs and verify structure survives assembly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Global Optimality Theorem and the sufficient convex KKT conditions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dual problems and verify strong duality numerically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multipliers as shadow prices and verify by finite differences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Jensen's inequality to blended enterprise plans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solution methods by structure and demand certificates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Reformulate toward convexity before surrendering to global search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&amp; Convex Sets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Convexity Ladder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GEOPs &amp; Global Optimality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Duality &amp; the Shadow Price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&amp; Applications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§3.6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Reformulation &amp; the Road to Nonlinearity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property the whole theory stands 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 promised it: the template is universal, solvability is not — and the boundary between them is convexity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Optima of Convex Problems Are Global (Prop.): the volume's most consequential sentence — descent methods become trustworthy, certificates become cheap, and 'we found AN optimum' becomes 'we found THE optimum'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dividends this week, each computed in the lab: the certificate (a Hessian test), the price (strong duality's multiplier), and the blend bound (Jensen)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stakes: convexity is why portfolio theory, capacity pricing, and resource allocation have industrial-strength solvers — and why Chapter 4's world needs different tools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§3.2 CONVEX SETS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Sets that contain their own compromises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Convex set, affine set, convex hull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set is convex when the segment between any two of its points stays inside: every compromise between feasible plans is feasible. Affine sets are the flat instances; the convex hull (Def.) is the smallest convex set containing given points — the closure under compromise.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1's polyhedron was one all along: intersections of half-spaces are convex, so conjunction (three walls multiplied) BUILDS convexity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Supporting Hyperplane Theorem: at every boundary point of a convex set, a separating flat exists — the geometric seed of duality, two sections early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'somewhere between plan A and plan B' is a legitimate plan exactly when the feasible region is convex — the phrase assumes the geometry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§3.3 CONVEX FUNCTIONS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convexity ladder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CVX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Chords sit above the graph — Jensen's inequality is the definition in action; minima form a convex set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Strictly convex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flat chords — the minimum, if attained, is UNIQUE (Def.: Strictly Convex Function)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Strongly convex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Curvature bounded below by μ — existence, uniqueness, AND quadratic growth around the optimum (Prop.), the solver's favorite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certificate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Twice-differentiable case: Hessian positive semidefinite ⇔ convex; positive definite everywhere ⇒ strictly — a checkable test, run in the lab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f has constant Hessian [[2,1],[1,4]]: det 7, eig_min 1.586 — strongly convex, certified in two spreadsheet cells.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§3.4–3.5 CONVEX CONSTRAINT SYSTEMS AND DECISION SPACES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convex GEOP, assembled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Convex enterprise optimization problem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Minimize a convex objective over a convex feasible region — convex inequality walls, affine equality walls. Feasible Regions of Convex Problems Are Convex (Prop.), and Convex Combinations of Feasible Enterprise Plans Remain Feasible (Prop.): the structure survives assembly.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Convex Feasible Region Theorem, Enterprise Form: Volume I's architecture walls — capital floors, risk ceilings, capacity limits — are typically convex or affine; the enterprise's geometry cooperates more often than pessimism suggests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 rules that preserve convexity: nonnegative sums, maxima, composition with affine maps — the algebra that lets big problems inherit small problems' guarantees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blend dividend in the lab: f(blend) = 4 vs blended f = 5 — Jensen's gap of 1.0, and diversification's mathematical alibi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§3.6 · THE GLOBAL OPTIMALITY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basin, one bottom, one certificate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91640" y="1810512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theorem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convex problem, any local optimum is global — there is no second basin to fear, no restart lottery to run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91640" y="2889504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KKT upgrade (convex case)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stationarity + feasibility + complementary slackness are now SUFFICIENT, not merely necessary — the conditions certify, not just shortlist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691640" y="3968496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∇f = 0 at (16/7, 10/7), f* = 4.4286 — found by solving two linear equations, guaranteed by the Hessian certificate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691640" y="5047488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strong-convexity bonus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quadratic growth: every point's suboptimality is bounded below by its distance to the optimum squared — solvers get progress guarantees, not hope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KKT Optimality Theorem, Convex Case — Lab Panel 1, seed 26203.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§3.7 DUALITY THEORY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dual climbs to meet the primal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 = 0: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Strong Duality Theorem (convexity + a strictly feasible point). Every λ gives a LOWER BOUND on the primal — the dual is a certificate factory, and its peak certifies optimality exactly.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§3.7 · THE MULTIPLIER IS A PRICE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λ* = 4: what the capacity wall costs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optimal multiplier is the SHADOW PRICE of its constraint: relax the capacity u ≤ 2 by one unit and the optimal cost falls at rate ≈ 4 — verified by finite difference in the lab (−3.9 at h = 0.1)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translation: λ* answers 'what would one more unit of capacity be worth?' — before any expansion is priced by engineering, duality has priced it by mathematics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management corollary: constraints with λ* = 0 are slack — paying to relax them buys nothing; the dual vector is a ranked shopping list of which walls to push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4 meets the same number from the primal side: the envelope theorem — multipliers as derivatives of optimal value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§3.8 COMPUTATIONAL SOLUTION METHODS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convex solvers are trustworthy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∇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descent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step downhill is progress toward THE optimum — no basin lottery; strong convexity gives linear convergence rates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Newton &amp; interior-point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Curvature-aware steps; the workhorses of modern convex solvers — polynomial-time guarantees on the whole class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methods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the dual, read the primal from the multipliers — decomposition's engine for architecture-structured problems (Ch. 2's blueprint pays here)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dual-feasible λ bounds the primal: solvers can PROVE how close they are — the practical meaning of strong duality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stance: closed forms first (this week has them), solvers later (with certificates always) — Volume I's validation discipline, inherited.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§3.9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convex kingdom governs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allocation (Vol. I, Ch. 10's objective): concave production + affine budget = convex program — the GEOP's most-solved instance in practice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and pricing: the lab's (u−4)² under u ≤ 2 is the stylized core of every capacity decision — and λ* is the internal price transfer economists argue for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Risk-return frontiers (Vol. I, Chs. 11–12): quadratic risk on affine return targets — the QP class, convex by construction, priced by duality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recurring pattern: enterprise objectives with diminishing returns and enterprise walls that are budgets or capacities land convex more often than not — recognizing this is Chapter 5's skill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§3.9 · REFORMULATION: EARNING CONVEXITY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Problems are not born convex; some can be made so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Convex Enterprise Reformulation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 of nonconvex enterprise problems admits equivalent convex reformulations — changes of variable, epigraph lifts, and relaxations that preserve the optimum (Def.: Enterprise Convex Reformulation; Prop.: Convex Approximations of Enterprise Problems).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classic move: multiplicative objectives (Vol. I's Y = A·∏K^α) turn convex in logarithms — geometric programming is Chapter 15's productivity function wearing solvable clothes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exact reformulation fails, convex approximation still pays: the relaxation's optimum bounds the true one — a certificate even for the intractable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discipline: reformulate FIRST, approximate SECOND, surrender to global search LAST — Chapter 4 handles what survives all three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§3.12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certificate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7, eig_min 1.586: strong convexity in two cells, and the unique optimum two linear equations later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λ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priced wall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Primal 4, dual 4, gap 0 — and the shadow price verified by finite difference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blend bound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Jensen's gap of exactly 1.0 — diversification's alibi, computed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(26203) across notebook, workbook, and AXIOM-03's duality dashboard.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§3.7 · WHERE DUALITY COMES FROM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supporting hyperplane, geometrically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035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48463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geometric seed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every boundary point of a convex set, a hyperplane touches without cutting (Supporting Hyperplane Theorem). The set sits entirely on one side — the flat 'supports' it.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03520" cy="3291840"/>
          </a:xfrm>
          <a:prstGeom prst="roundRect">
            <a:avLst>
              <a:gd name="adj" fmla="val 2222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8463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dual harvest
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Duality IS this theorem applied to the problem's value geometry: the dual's λ* is the slope of the supporting flat at the optimum — which is exactly why it turns out to be a price. Geometry first, economics second.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5257800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Nonconvex sets have boundary points no flat can support — and problems over them have duality gaps: the geometry and the economics fail together.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§3.10 PREPARATION FOR NONLINEAR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Leaving the kingdom, keeping the passport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convexity gave: global guarantees, sufficient KKT, zero-gap duality, trustworthy descent — Chapter 4 leaves the kingdom and inventories what survives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survives: KKT as NECESSARY conditions (with constraint qualifications), multipliers as local sensitivities, and duality as a bound rather than an equality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lost: the local-equals-global promise — Chapter 4's lab opens with two basins twelve points apart, and the restart lottery becomes real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traveling rule: certify convexity where it holds (this week's Hessian test), reformulate toward it where possible (§3.9), and only then pay nonconvexity's costs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§3.13 PREPARATION FOR CHAPTER 4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solvable kingdom, mapped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the convexity ladder and its certificates, global optimality, strong duality with priced walls, and the reformulation discipline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4 goes where reformulation cannot: genuine nonconvexity — multiple optima, necessary-only conditions, constraint qualifications, and the sensitivity theorem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multiplier — this week it was a price from the dual side; next week it returns as a derivative from the primal side, and the two views close a loop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picture to keep: the dual curve kissing the primal line at λ* = 4 — the gap-zero moment the rest of the volume works to protect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26203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det 7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CERTIFICATE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gap 0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STRONG DUALITY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λ*=4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WALL'S PRICE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DCT_V2_Ch03_Lab.ipynb — the one-basin contour with its certified optimum, the dual climbing to the primal, and Jensen executed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DCT_V2_Ch03_Lab.xlsx — Hessian det and eig_min in two cells, the 17-point dual grid with argmax and gap, the shadow-price finite difference, Jensen in three cells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26203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3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Convexity is the tractability boundary: local optima are global, and KKT becomes sufficient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Certificates are cheap: one Hessian, two numbers (det 7, eig_min 1.586), one unique optimum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duality closes the gap: primal 4, dual 4 — and λ* = 4 is the capacity wall's price, verified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Jensen bounds blends: diversified plans are feasible and cost less than their average suggests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Reformulate first, approximate second, surrender last — Chapter 4 handles what survives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duality dashboard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AXIOM-03 (Vol. II) prices every wall of your problem live — the dual vector as a ranked shopping list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convexity certifier: paste an objective, get its Hessian verdict and the ladder rung it earns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3.13–3.16 (Part D) price YOUR enterprise's binding constraint by duality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3.1–3.4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Ladder rungs distinguished; why conjunction builds convexity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3.5–3.8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dual derived; strong duality's premises; Jensen proved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3.9–3.12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sweeps and λ* tracking; certificate stress tests — seed 26203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3.13–3.21★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binding wall, priced; your objective, certified or reformulated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3.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3 — the Global Optimality and Strong Duality Theorems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13×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AXIOM-03's duality dashboard; answer Exercise 3.13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9 → Vol. II Chapter 4): nonconvexity — what survives outside the kingdom, and what it costs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“Convexity converts 'we found an optimum' into 'we found the optimum' — one word of geometry doing the work of a thousand restarts.”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3, on global optimality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3 · seed 26203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4 — Nonlinear Enterprise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local optima and the restart lottery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KKT as necessary conditions; constraint qualifications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envelope theorem: multipliers as derivatives of value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26204 · AXIOM-04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3 · Week 9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26203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2026-07-13T23:54:09Z</dcterms:created>
  <dcterms:modified xsi:type="dcterms:W3CDTF">2026-07-13T23:54:09Z</dcterms:modified>
</cp:coreProperties>
</file>