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Effort follows value: u rises 1.18 → 2.00 toward the horizon (seed 26206)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costate λ_k = 2·0.9^(6−k)</c:v>
                </c:pt>
              </c:strCache>
            </c:strRef>
          </c:tx>
          <c:spPr>
            <a:solidFill>
              <a:srgbClr val="0B3D2E"/>
            </a:solidFill>
            <a:ln w="30480" cap="flat">
              <a:solidFill>
                <a:srgbClr val="0B3D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B3D2E"/>
              </a:solidFill>
              <a:ln w="9525" cap="flat">
                <a:solidFill>
                  <a:srgbClr val="0B3D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1.0629</c:v>
                </c:pt>
                <c:pt idx="1">
                  <c:v>1.181</c:v>
                </c:pt>
                <c:pt idx="2">
                  <c:v>1.3122</c:v>
                </c:pt>
                <c:pt idx="3">
                  <c:v>1.458</c:v>
                </c:pt>
                <c:pt idx="4">
                  <c:v>1.62</c:v>
                </c:pt>
                <c:pt idx="5">
                  <c:v>1.8</c:v>
                </c:pt>
                <c:pt idx="6">
                  <c:v>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control u_k = λ_{k+1}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1.181</c:v>
                </c:pt>
                <c:pt idx="1">
                  <c:v>1.3122</c:v>
                </c:pt>
                <c:pt idx="2">
                  <c:v>1.458</c:v>
                </c:pt>
                <c:pt idx="3">
                  <c:v>1.62</c:v>
                </c:pt>
                <c:pt idx="4">
                  <c:v>1.8</c:v>
                </c:pt>
                <c:pt idx="5">
                  <c:v>2</c:v>
                </c:pt>
                <c:pt idx="6">
                  <c:v/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k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value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00" b="0" i="0" u="none" strike="noStrike">
                <a:solidFill>
                  <a:srgbClr val="0B3D2E"/>
                </a:solidFill>
                <a:latin typeface="Georgia"/>
              </a:rPr>
              <a:t>The control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u_k* (0 or 1)</c:v>
                </c:pt>
              </c:strCache>
            </c:strRef>
          </c:tx>
          <c:spPr>
            <a:solidFill>
              <a:srgbClr val="C8A24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000" b="0" i="0" u="none" strike="noStrike">
                    <a:solidFill>
                      <a:srgbClr val="000000"/>
                    </a:solidFill>
                    <a:latin typeface="Arial"/>
                  </a:rPr>
                  <a:t>k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00" b="0" i="0" u="none" strike="noStrike">
                <a:solidFill>
                  <a:srgbClr val="0B3D2E"/>
                </a:solidFill>
                <a:latin typeface="Georgia"/>
              </a:rPr>
              <a:t>The switching function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σ_k = λ_{k+1} − c</c:v>
                </c:pt>
              </c:strCache>
            </c:strRef>
          </c:tx>
          <c:spPr>
            <a:solidFill>
              <a:srgbClr val="0B3D2E"/>
            </a:solidFill>
            <a:ln w="30480" cap="flat">
              <a:solidFill>
                <a:srgbClr val="0B3D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B3D2E"/>
              </a:solidFill>
              <a:ln w="9525" cap="flat">
                <a:solidFill>
                  <a:srgbClr val="0B3D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-0.019</c:v>
                </c:pt>
                <c:pt idx="1">
                  <c:v>0.1122</c:v>
                </c:pt>
                <c:pt idx="2">
                  <c:v>0.258</c:v>
                </c:pt>
                <c:pt idx="3">
                  <c:v>0.42</c:v>
                </c:pt>
                <c:pt idx="4">
                  <c:v>0.6</c:v>
                </c:pt>
                <c:pt idx="5">
                  <c:v>0.8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000" b="0" i="0" u="none" strike="noStrike">
                    <a:solidFill>
                      <a:srgbClr val="000000"/>
                    </a:solidFill>
                    <a:latin typeface="Arial"/>
                  </a:rPr>
                  <a:t>k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chart" Target="/ppt/charts/chart3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Optimal Control of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Systems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6 · Week 10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26206 · AXIOM-06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Formulate enterprise optimal control problems with state equations and control constraints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 Hamiltonians and interpret them as objective-dynamics fusions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and solve costate equations backward from transversality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costates as time-indexed marginal values of state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and apply Pontryagin's Maximum Principle's four conditions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transversality conditions and derive horizon effects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bang-bang structure from switching functions and compute switch times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solutions by Hamiltonian maximization residuals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PMP to feedback synthesis in the LQ case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the costate for its reappearance as the value function's gradient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§6.1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Systems &amp; the Hamiltonian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§6.2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Adjoint Variables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§6.3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Pontryagin's Maximum Principle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§6.4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Transversality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§6.5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Bang-Bang &amp; the Switching Function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§6.6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Applications, Numerics &amp; the Road to DP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§6.1 INTRODUCTION TO OPTIMAL CONTROL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theory the switch deserved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5 found optimal controls by families and enumeration; this chapter derives them — the Hamiltonian, the adjoint equation, and Pontryagin's Maximum Principle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Optimal Control Problem (Def.): Chapter 5's dynamic GEOP, with the machinery to characterize its solutions rather than merely search for them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chapter's protagonist is the COSTATE: a time-indexed shadow price of the state, from which optimal controls read off — the multiplier's third face, now with dynamics of its own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problems solved by hand in the lab: quadratic costs (controls in closed form) and linear costs (genuine bang-bang, with the switch computed from a sign change)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§6.2–6.4 CONTROL SYSTEMS, STATE EQUATIONS, CONTROLS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control-theoretic dress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 — Enterprise state equation, control variable, control policy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state equation K_{k+1} = aK_k + u_k carries decisions into consequences (Prop.: State Evolution Depends Jointly on State and Control); the control is what the enterprise turns; the policy is the rule for turning it (Prop.: Optimal Policies Generate Optimal Trajectories).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system: a = 0.9 persistence, additive control — Volume I Ch. 7's linear dynamics, now steered rather than merely observed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constraints (Def.) and state constraints (Def.) enter as the walls: u ∈ [0,1] in Problem 2 is what makes the bang-bang structure appear at all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dictionary to keep: state = what accumulates, control = what is chosen, costate = what the accumulation is worth at the margin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§6.5 HAMILTONIAN FORMULATION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function carrying the whole problem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Hamiltonian function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H(K, u, λ) = running reward + λ · (state increment): the objective and the dynamics fused, with the costate as the exchange rate between them. The Hamiltonian Summarizes Enterprise Objectives and Dynamics (Prop.) — literally: both appear as its partial derivatives.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7472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instance, Problem 1: H = −u²/2 + λ_{k+1}(0.9K + u) — quadratic effort cost against costate-weighted accumulation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economics before the theorem: at each instant, the Hamiltonian asks 'is this unit of control worth its cost, at the CURRENT shadow price of state?' — myopic in form, far-sighted in content, because λ carries the future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Maximizing H pointwise in u is the Maximum Principle's core act — the dynamic problem collapses to a sequence of static ones, coupled only through λ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§6.6 ADJOINT VARIABLES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costate: the future, priced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Costate (Adjoint) Variable (Def.): λ_k = the marginal value of one more unit of state at time k — Adjoint Variables Quantify the Marginal Value of Enterprise States (Prop.)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Costate Evolution Theorem: λ runs BACKWARD — λ_k = a·λ_{k+1}, seeded at the horizon by transversality (λ_N = Q) — the future's valuation propagating toward the present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closed form: λ_k = 2·0.9^(6−k) — capital is worth 1.06 at k = 0 and 2.00 at the horizon: late capital decays less before payday, so late capital is worth more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 as a derivative: ∂J*/∂K_0 = Q·a^N = 1.0629 = λ_0 exactly (linear dynamics need no finite difference) — the multiplier family tree completes: shadow price (Ch. 3) = envelope derivative (Ch. 4) = costate (Ch. 6)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§6.7 · PONTRYAGIN'S MAXIMUM PRINCIPLE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conditions, one optimal trajectory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91640" y="1810512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equation forward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K_{k+1} = ∂H/∂λ: the trajectory obeys the dynamics — nothing optimal violates physics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691640" y="2889504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Costate equation backward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λ_k = ∂H/∂K: the shadow price obeys ITS dynamics — λ_k = a·λ_{k+1} in the lab, in closed form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691640" y="3968496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Hamiltonian maximization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u_k maximizes H(K_k, ·, λ_{k+1}) pointwise — the lab's u_k = λ_{k+1}: control equals tomorrow's shadow price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691640" y="5047488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Transversality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λ_N matches the terminal reward's gradient (λ_N = Q = 2) — the horizon seeds the whole backward cascade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Pontryagin Maximum Principle for Enterprise Systems (Thm.) — necessary conditions (Prop.), with Mangasarian sufficiency when concavity cooperates. Seed 26206.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§6.7 · THE SOLUTION,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Costate and control, rising together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controls rise: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added at k decays through 0.9^(N−k−1) before the terminal reward — late capital keeps more of its value, so late effort buys more. The costate says it; the control obeys it; u_k = λ_{k+1} IS the obedience.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§6.8 TRANSVERSALITY CONDITIONS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the horizon speaks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Transversality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costate's terminal value is pinned by the horizon's structure: free terminal state with reward R(K_N) gives λ_N = R'(K_N); a fixed terminal state frees λ_N; no terminal reward zeroes it. The boundary condition is the objective's last word.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7472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case: R = Q·K_N linear → λ_N = Q = 2, and the whole costate path follows by one backward recursion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Intuition worth keeping: transversality is where 'what do we ultimately want?' enters the mathematics — change the terminal reward and every period's control shifts through the cascade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zero case is the cautionary tale: no terminal reward ⇒ λ_N = 0 ⇒ controls collapse near the horizon — the end-of-planning-period underinvestment every budget cycle exhibits, DERIVED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§6.7 · BANG-BANG: THE SWITCHING FUNCTION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Linear in control → all or nothing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420624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8" name="Chart 1" descr=""/>
          <p:cNvGraphicFramePr/>
          <p:nvPr/>
        </p:nvGraphicFramePr>
        <p:xfrm>
          <a:off x="5029200" y="1600200"/>
          <a:ext cx="420624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 5"/>
          <p:cNvSpPr/>
          <p:nvPr/>
        </p:nvSpPr>
        <p:spPr>
          <a:xfrm>
            <a:off x="9464040" y="1828800"/>
            <a:ext cx="214884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σ₀ = −0.019:
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barely negative — wait one period. From k = 1, positive — full throttle. One sign change, one switch, five active periods. Chapter 5's pattern 100000, mirrored: there enumeration FOUND it, here the costate DERIVES it.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§6.9 ENTERPRISE APPLICATIONS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principle governs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pacing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1's world: convex effort costs → smooth controls tracking the costate — capex profiles that rise into the payoff window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timing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2's world: linear costs and bounded throttle → bang-bang — the mathematics of 'not yet / everything now', with the switch date computed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ADJ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prices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costate path IS a transfer-pricing schedule for capital across time — treasury's hurdle-rate curve, derived rather than asserted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END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effects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Transversality prices the planning boundary: end-of-cycle underinvestment falls out of λ_N = 0 — and fixing the terminal reward fixes the behavior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Feedback Control and the LQ Synthesis Theorem close the chapter: quadratic problems admit FEEDBACK solutions u = −KX — Volume I Ch. 7's pole placement, now derived as optimal.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§6.10 NUMERICAL SOLUTION METHODS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closed forms run out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Shooting: guess λ_0, integrate forward, check transversality at the horizon, adjust — a root-find on the boundary condition; fragile when dynamics are stiff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Two-point boundary methods: solve state-forward and costate-backward as one coupled system — the lab's problems ARE this, small enough for exactness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transcription: discretize controls and hand the result to Chapters 3–4's machinery — PMP structure guides the parametrization (bang-bang says: optimize the switch times, not the whole path)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validation discipline: every numerical control solution checks its Hamiltonian maximization residual — the lab's residual cells are the pattern, and this week they read exactly zero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§6.12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λ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closed-form principle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Costate λ_k = 2·0.9^(6−k), controls u_k = λ_{k+1}, J* = 11.80 — Pontryagin solved on seven spreadsheet rows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∂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derivative check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∂J*/∂K_0 = 1.0629 = λ_0 exactly — the costate certified as a marginal value, no finite difference required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bang-bang switch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crosses zero between k = 0 and k = 1: five active periods, switch computed, structure derived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(26206) across notebook, workbook, and AXIOM-06's Hamiltonian console.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§6.6 · THE MULTIPLIER FAMILY TREE, COMPLETE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economic object, three theorems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3474720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30175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3 — the price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λ* = 4 from the DUAL: the capacity wall's shadow price, found where the dual peaks.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43400" y="1737360"/>
            <a:ext cx="3474720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0" y="1920240"/>
            <a:ext cx="30175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4 — the derivative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df*/dc = −λ from the ENVELOPE: the same number as the rate at which value responds to the wall.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474720" cy="3200400"/>
          </a:xfrm>
          <a:prstGeom prst="roundRect">
            <a:avLst>
              <a:gd name="adj" fmla="val 2286"/>
            </a:avLst>
          </a:prstGeom>
          <a:solidFill>
            <a:srgbClr val="0B3D2E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75320" y="1920240"/>
            <a:ext cx="30175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6 — the costate
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λ_k = ∂J*/∂K_k, now a PATH: the shadow price given dynamics of its own, running backward from the horizon.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5212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chapters, three derivations, one object: the marginal value of a constrained resource. Chapter 7's value function makes it a surface.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§6.11 PREPARATION FOR DYNAMIC PROGRAMMING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same problems, solved backward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Pontryagin characterizes the optimal TRAJECTORY; dynamic programming characterizes the optimal VALUE — Chapter 7 solves the future first and today against it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bridge to expect: the value function's gradient IS the costate — ∂V/∂K = λ, the family tree's fourth and unifying member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DP adds: feedback by construction — the policy φ(K) falls out of the recursion, where PMP delivers open-loop paths that must be re-derived per start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DP costs: the state grid (the curse, again) — the volume's recurring bargain: PMP scales in state, DP scales in structure; mature practice uses each where it wins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§6.13 PREPARATION FOR CHAPTER 7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Derived, verified, and ready to invert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this week: the Hamiltonian as the problem's fusion, the costate as the future's price, the four PMP conditions, transversality's horizon voice, and bang-bang's switching logic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satisfying closure: Chapter 5's enumerated 100000 and this week's derived switch at k = 1 are the same structure from opposite directions — search and theory agreeing to the fourth decimal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7 rotates the viewpoint: from trajectories to value functions, from necessary conditions to the Bellman recursion — and the costate reappears as a gradient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the residual habit — Hamiltonian maximization residuals at zero are this week's honesty certificate, and DP's version (Bellman residuals) is next week's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26206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u=λ₊₁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CONTROLS IN CLOSED FORM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1.0629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λ₀ = ∂J*/∂K₀, EXACT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k=1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BANG-BANG SWITCH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DCT_V2_Ch06_Lab.ipynb — the costate and control paths rising together, the marginal-value certification, and the switching function crossing zero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DCT_V2_Ch06_Lab.xlsx — λ_k in closed form on seven rows, u = λ_{k+1} by reference, the K recursion, and the bang-bang block with σ column and one MATCH for the switch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26206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6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Hamiltonian fuses objective and dynamics; maximizing it pointwise is the principle's core act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costate runs backward from transversality — λ_k = 2·0.9^(6−k), the future's valuation reaching the present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Controls obey the costate: u_k = λ_{k+1}, rising 1.18 → 2.00 as late capital keeps more of its value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λ₀ = ∂J*/∂K₀ exactly — the multiplier family tree complete: price, derivative, costate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Linear-in-control problems go bang-bang: one sign change of σ, one switch at k = 1 — Chapter 5's 100000, derived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Hamiltonian console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AXIOM-06 (Vol. II) animates state forward and costate backward on one screen — drag Q and watch the cascade reprice every control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bang-bang bench: slide the unit cost c through the switching threshold and watch active periods appear and vanish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6.10–6.13 (Part D) derive YOUR program's costate path — the hurdle-rate curve your treasury approximates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6.1–6.4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State/control/costate sorted; what transversality encodes; why bang-bang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6.5–6.6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costate recursion derived; Mangasarian sufficiency applied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6.7–6.9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through the threshold; Q and a swept; residuals monitored — seed 26206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6.10–6.13★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capex pacing as a costate problem; your launch date as a switch time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6.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6 — the Maximum Principle's four conditions and §6.8's transversality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12×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AXIOM-06's Hamiltonian console; answer Exercise 6.10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11 → Vol. II Chapter 7): dynamic programming — the same problems, solved backward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costate is the future, priced: a shadow value running backward from the horizon, telling every present moment what its capital will be worth.”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6, on adjoint variables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6 · seed 26206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7 — Dynamic Programming (anticipated)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value function and the Bellman recursion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policies by construction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∂V/∂K = λ: the costate as a gradient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26207 · AXIOM-07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6 · Week 10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26206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2026-07-14T00:06:02Z</dcterms:created>
  <dcterms:modified xsi:type="dcterms:W3CDTF">2026-07-14T00:06:02Z</dcterms:modified>
</cp:coreProperties>
</file>