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A straight line in log scale: geometric at rate exactly 0.9 (seed 26207)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log10 |V_G* − V_G^n|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Sheet1!$A$2:$A$42</c:f>
              <c:multiLvlStrCache>
                <c:ptCount val="41"/>
                <c:lvl>
                  <c:pt idx="0">
                    <c:v>0</c:v>
                  </c:pt>
                  <c:pt idx="1">
                    <c:v>1</c:v>
                  </c:pt>
                  <c:pt idx="2">
                    <c:v>2</c:v>
                  </c:pt>
                  <c:pt idx="3">
                    <c:v>3</c:v>
                  </c:pt>
                  <c:pt idx="4">
                    <c:v>4</c:v>
                  </c:pt>
                  <c:pt idx="5">
                    <c:v>5</c:v>
                  </c:pt>
                  <c:pt idx="6">
                    <c:v>6</c:v>
                  </c:pt>
                  <c:pt idx="7">
                    <c:v>7</c:v>
                  </c:pt>
                  <c:pt idx="8">
                    <c:v>8</c:v>
                  </c:pt>
                  <c:pt idx="9">
                    <c:v>9</c:v>
                  </c:pt>
                  <c:pt idx="10">
                    <c:v>10</c:v>
                  </c:pt>
                  <c:pt idx="11">
                    <c:v>11</c:v>
                  </c:pt>
                  <c:pt idx="12">
                    <c:v>12</c:v>
                  </c:pt>
                  <c:pt idx="13">
                    <c:v>13</c:v>
                  </c:pt>
                  <c:pt idx="14">
                    <c:v>14</c:v>
                  </c:pt>
                  <c:pt idx="15">
                    <c:v>15</c:v>
                  </c:pt>
                  <c:pt idx="16">
                    <c:v>16</c:v>
                  </c:pt>
                  <c:pt idx="17">
                    <c:v>17</c:v>
                  </c:pt>
                  <c:pt idx="18">
                    <c:v>18</c:v>
                  </c:pt>
                  <c:pt idx="19">
                    <c:v>19</c:v>
                  </c:pt>
                  <c:pt idx="20">
                    <c:v>20</c:v>
                  </c:pt>
                  <c:pt idx="21">
                    <c:v>21</c:v>
                  </c:pt>
                  <c:pt idx="22">
                    <c:v>22</c:v>
                  </c:pt>
                  <c:pt idx="23">
                    <c:v>23</c:v>
                  </c:pt>
                  <c:pt idx="24">
                    <c:v>24</c:v>
                  </c:pt>
                  <c:pt idx="25">
                    <c:v>25</c:v>
                  </c:pt>
                  <c:pt idx="26">
                    <c:v>26</c:v>
                  </c:pt>
                  <c:pt idx="27">
                    <c:v>27</c:v>
                  </c:pt>
                  <c:pt idx="28">
                    <c:v>28</c:v>
                  </c:pt>
                  <c:pt idx="29">
                    <c:v>29</c:v>
                  </c:pt>
                  <c:pt idx="30">
                    <c:v>30</c:v>
                  </c:pt>
                  <c:pt idx="31">
                    <c:v>31</c:v>
                  </c:pt>
                  <c:pt idx="32">
                    <c:v>32</c:v>
                  </c:pt>
                  <c:pt idx="33">
                    <c:v>33</c:v>
                  </c:pt>
                  <c:pt idx="34">
                    <c:v>34</c:v>
                  </c:pt>
                  <c:pt idx="35">
                    <c:v>35</c:v>
                  </c:pt>
                  <c:pt idx="36">
                    <c:v>36</c:v>
                  </c:pt>
                  <c:pt idx="37">
                    <c:v>37</c:v>
                  </c:pt>
                  <c:pt idx="38">
                    <c:v>38</c:v>
                  </c:pt>
                  <c:pt idx="39">
                    <c:v>39</c:v>
                  </c:pt>
                  <c:pt idx="40">
                    <c:v>40</c:v>
                  </c:pt>
                </c:lvl>
              </c:multiLvlStrCache>
            </c:multiLvlStr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1.8451</c:v>
                </c:pt>
                <c:pt idx="1">
                  <c:v>1.7782</c:v>
                </c:pt>
                <c:pt idx="2">
                  <c:v>1.7324</c:v>
                </c:pt>
                <c:pt idx="3">
                  <c:v>1.6866</c:v>
                </c:pt>
                <c:pt idx="4">
                  <c:v>1.6409</c:v>
                </c:pt>
                <c:pt idx="5">
                  <c:v>1.5951</c:v>
                </c:pt>
                <c:pt idx="6">
                  <c:v>1.5494</c:v>
                </c:pt>
                <c:pt idx="7">
                  <c:v>1.5036</c:v>
                </c:pt>
                <c:pt idx="8">
                  <c:v>1.4578</c:v>
                </c:pt>
                <c:pt idx="9">
                  <c:v>1.4121</c:v>
                </c:pt>
                <c:pt idx="10">
                  <c:v>1.3663</c:v>
                </c:pt>
                <c:pt idx="11">
                  <c:v>1.3206</c:v>
                </c:pt>
                <c:pt idx="12">
                  <c:v>1.2748</c:v>
                </c:pt>
                <c:pt idx="13">
                  <c:v>1.2291</c:v>
                </c:pt>
                <c:pt idx="14">
                  <c:v>1.1833</c:v>
                </c:pt>
                <c:pt idx="15">
                  <c:v>1.1375</c:v>
                </c:pt>
                <c:pt idx="16">
                  <c:v>1.0918</c:v>
                </c:pt>
                <c:pt idx="17">
                  <c:v>1.046</c:v>
                </c:pt>
                <c:pt idx="18">
                  <c:v>1.0003</c:v>
                </c:pt>
                <c:pt idx="19">
                  <c:v>0.9545</c:v>
                </c:pt>
                <c:pt idx="20">
                  <c:v>0.9088</c:v>
                </c:pt>
                <c:pt idx="21">
                  <c:v>0.863</c:v>
                </c:pt>
                <c:pt idx="22">
                  <c:v>0.8172</c:v>
                </c:pt>
                <c:pt idx="23">
                  <c:v>0.7715</c:v>
                </c:pt>
                <c:pt idx="24">
                  <c:v>0.7257</c:v>
                </c:pt>
                <c:pt idx="25">
                  <c:v>0.68</c:v>
                </c:pt>
                <c:pt idx="26">
                  <c:v>0.6342</c:v>
                </c:pt>
                <c:pt idx="27">
                  <c:v>0.5885</c:v>
                </c:pt>
                <c:pt idx="28">
                  <c:v>0.5427</c:v>
                </c:pt>
                <c:pt idx="29">
                  <c:v>0.4969</c:v>
                </c:pt>
                <c:pt idx="30">
                  <c:v>0.4512</c:v>
                </c:pt>
                <c:pt idx="31">
                  <c:v>0.4054</c:v>
                </c:pt>
                <c:pt idx="32">
                  <c:v>0.3597</c:v>
                </c:pt>
                <c:pt idx="33">
                  <c:v>0.3139</c:v>
                </c:pt>
                <c:pt idx="34">
                  <c:v>0.2682</c:v>
                </c:pt>
                <c:pt idx="35">
                  <c:v>0.2224</c:v>
                </c:pt>
                <c:pt idx="36">
                  <c:v>0.1766</c:v>
                </c:pt>
                <c:pt idx="37">
                  <c:v>0.1309</c:v>
                </c:pt>
                <c:pt idx="38">
                  <c:v>0.0851</c:v>
                </c:pt>
                <c:pt idx="39">
                  <c:v>0.0394</c:v>
                </c:pt>
                <c:pt idx="40">
                  <c:v>-0.0064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sweep 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log10 error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 Programming for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Systems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7 · Week 11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26207 · AXIOM-07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Bellman's Principle of Optimality and apply its contrapositive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value functions and read them as future-pricing instruments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and solve Bellman equations cell by cell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 finite-horizon backward induction on triangular state tables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 feedback policies from argmax tables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and measure value iteration's geometric contraction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policy iteration with exact evaluation and greedy improvement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among backward induction, VI, and PI by computational economics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 approximation quality with Bellman residuals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the discrete recursion for its continuous-time limit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Motivation &amp; Bellman's Principle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Functions &amp; the Bellman Equation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Finite-Horizon Backward Induction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Infinite Horizons &amp; Value Iteration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Iteration &amp; Algorithm Choice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§7.6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ADP, Applications &amp; the Road to HJB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Solve the future first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 searched trajectory space (64 sequences); Chapter 6 characterized optimal paths (Pontryagin); this chapter INVERTS the problem: solve the last period first, and let every earlier decision inherit a solved future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Programming (Def.): recursive decomposition of sequential decisions — Recursive Decomposition Reduces Computational Complexity (Prop.), and the lab measures it: 42 evaluations where enumeration spent 64, a gap that becomes astronomical as horizons grow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protagonist: the VALUE FUNCTION — the future's worth, as a function of where you stand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payoff to anticipate: feedback policies by construction — the shock-adaptive rule Chapter 5 designed by hand falls out of the recursion automatically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§7.2–7.3 SEQUENTIAL DECISIONS AND BELLMAN'S PRINCIPLE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Tails of optimal paths are optimal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Bellman's Principle of Optimality (Def. &amp; Thm.)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Whatever the initial decision, the remaining decisions must be optimal for the state that results. Contrapositive: a plan with a suboptimal tail can be improved by surgery on the tail alone — so optimal plans decompose, stage by stage, backward.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Enterprise Policies Satisfy Bellman's Principle (Prop.): the principle is not an assumption about problems, it is a theorem about optima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Recursive Decision Process (Def.) packages it: states, actions, transitions, rewards — Volume I's certified dynamics wearing decision-theoretic dress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strategy reading: 'we will decide that when we get there' is Bellman-legitimate ONLY if 'that' will be decided optimally — the principle licenses deferral of computation, never deferral of rigor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§7.4 ENTERPRISE VALUE FUNCTIONS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future's worth, as a function of now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Value Function (Def.): V_k(x) = the best achievable total reward from state x at time k — The Value Function Summarizes All Future Optimization Opportunities (Prop.), literally: every downstream possibility, compressed into one number per state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table: V_0(4) = 39.6863 — Chapter 5's optimum, now readable as 'what standing at K = 4 with six periods is WORTH'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economics: V is the enterprise's own internal valuation of its states — Volume I Ch. 11's scoreboard, upgraded from measuring the past to pricing the future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bridge already visible: V's slope in the state is the costate — ∂V/∂K = λ, the multiplier family tree's unifying member, formalized in Chapter 8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§7.5 · THE BELLMAN EQUATION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line, recursively load-bearing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1371600"/>
          </a:xfrm>
          <a:prstGeom prst="roundRect">
            <a:avLst>
              <a:gd name="adj" fmla="val 5333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05740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V_k(x)  =  max</a:t>
            </a:r>
            <a:pPr indent="0" marL="0">
              <a:buNone/>
            </a:pPr>
            <a:r>
              <a:rPr lang="en-US" sz="13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_u</a:t>
            </a:r>
            <a:pPr indent="0" marL="0">
              <a:buNone/>
            </a:pPr>
            <a:r>
              <a:rPr lang="en-US" sz="19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[ r(x, u)  +  V_{k+1}( F(x, u) ) ]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85800" y="3429000"/>
            <a:ext cx="107899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right to left: a solved future (V_{k+1}), reached through the dynamics (F), traded against the present (r), settled by one maximization — the Bellman Equation Representation Theorem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instance per cell: MAX( 3√K + V_{k+1}(K), V_{k+1}(K+3) ) — consume against the future of staying, invest against the future of growing; each spreadsheet cell IS the equation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argmax is the POLICY (Def.: Enterprise Policy Function): solving for values solves for rules — feedback arrives free of charge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Recursive Enterprise Optimization (Def.) and its theorem: the recursion's solution solves the original sequential problem — decomposition without loss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§7.6 FINITE-HORIZON DP: THE BACKWARD FILL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5, solved backward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7393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V₆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194560" y="177393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Terminal: zero everywhere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horizon seeds the cascade — seven cells of 0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78892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87121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V₅…V₁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194560" y="287121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triangular fill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k has k+1 reachable states; each cell one MAX; 42 action-evaluations in total against enumeration's 64 sequences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96849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V₀(4)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2194560" y="396849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39.6863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5's number, recovered exactly — cross-chapter validation, decomposition against brute force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9834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65776"/>
            <a:ext cx="12344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194560" y="5065776"/>
            <a:ext cx="91440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policy, read off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π₀(4) = invest; π₁(7) = harvest; and π₁(4) = INVEST — the shock state's optimal response, which is precisely Chapter 5's hand-built adaptive rule, now derived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by construction: the policy answers states Chapter 5's plan never anticipated — Lab Panel 1, seed 26207.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§7.7 INFINITE-HORIZON DP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horizon never comes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0876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Value Function Existence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discounting β &lt; 1 and bounded rewards, the stationary Bellman equation V = TV has a unique solution: the Bellman operator contracts at rate β, so the fixed point exists, is unique, and is reachable by iteration from anywhere.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machine: Good/Bad states, gentle/hard and repair/rundown actions, β = 0.9 — the fixed point V* = (70, 59), policy (gentle, repair), all in closed form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intuition for β's role: the future is worth β of itself per period — contraction is discounting's mathematical dividend, and the whole infinite-horizon theory rides on it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'run assets hard' prices at 33.7 against gentle's 70 — the machine is a two-cell parable about harvesting versus maintaining, with the discount rate as referee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§7.8 · VALUE ITERATION: CONTRACTION, MEASURED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error obeys β to four decimals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sweeps to 10⁻⁴: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 Iteration Convergence Theorem with its constant measured — error ratio 0.9000 per sweep, so the sweep count is just a logarithm. Robust, simple, and patient: the workhorse when policies are many and structure is scarce.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§7.8 · POLICY ITERATION: TWO GIANT STEPS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Evaluate exactly, improve greedily, repeat — twice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at the worst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(hard, rundown) — deliberately terrible: run everything down, repair nothing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Evaluate, then improve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closed-form chains give (V_G, V_B) = (28, 20); one greedy pass flips BOTH actions — the valuation of a bad policy is what indicts it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Evaluate, then improve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(gentle, repair) values at (70, 59); the greedy pass changes nothing — converged, and the Policy Iteration Convergence Theorem says this always terminates finitely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⚖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algorithmic trade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VI: 128 cheap sweeps. PI: 2 expensive ones (each a linear solve). Same fixed point — the chapter's Computational Algorithms section prices the exchange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3, seed 26207: the whole run is nine spreadsheet cells — evaluation as closed-form chains, improvement as IF comparisons.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§7.9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recursion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staging: Chapter 5's invest-then-harvest was DP's smallest citizen — real programs have richer state (capability × market × balance sheet) and the same backward logic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policies: the two-state machine IS the maintain-vs-harvest decision every fleet, platform, and franchise faces — with β as the corporate discount rate and (70, 59) as the fixed point the policy debate is actually about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options: 'wait, then commit' structures are stopping problems — DP's native genre, and Part II's stochastic upgrade makes them priceable under uncertainty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cascades: multi-round allocation with carryover decomposes stage-wise — the Bellman equation as next year's budget memo, derived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§7.10 APPROXIMATE DYNAMIC PROGRAMMING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table won't fit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Approximate Dynamic Programming (Def.)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exact value table with a fitted approximation — parametric surfaces, sampled states, simulated transitions. ADP Enables Large-Scale Enterprise Optimization (Prop.): the curse (Vol. I, Ch. 5) is managed, not repealed.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375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hierarchy: exact DP on small cores (this week's 7×7 triangle), ADP on the rest — with the exact core as the validation anchor, in this course's standing style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survives approximation: the Bellman residual as the quality metric — how far V̂ is from satisfying the equation is checkable even when the true V is not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modern frontier in one sentence: reinforcement learning IS ADP with sampled transitions — the chapter's vocabulary is the entry ticket to that literature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▽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triangular fill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V_0(4) = 39.6863 from 42 evaluations — Chapter 5's number, and the shock rule derived free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contraction watched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ratio 0.9000 measured per sweep; 128 sweeps to 10⁻⁴ — the theorem with its constant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iteration's sprint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policy to fixed point in two evaluate-improve rounds — nine cells, one linear solve each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(26207) across notebook, workbook, and AXIOM-07's Bellman board.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§7.8 · THE SOLVER FAMILY, COMPARED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routes to one fixed point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Backward induction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Finite horizons: one exact pass, no iteration. The triangular fill — 42 evaluations, done. Use when the calendar itself terminates the problem.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iteration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Infinite horizons: cheap sweeps, geometric patience. 128 to four decimals at β = 0.9 — and slower as β → 1: patience about the future costs patience in the solver.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iteration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Few, expensive steps: exact evaluation (a linear solve) plus greedy improvement. Two rounds here. Wins when states are few and β is high — exactly where VI crawls.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3035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provably reach the same V* — the choice is an economics of computation, not a matter of taste.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§7.11 PREPARATION FOR HJB THEORY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recursion goes continuous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Shrink the period: the Bellman equation's discrete step becomes a differential statement — Chapter 8's Hamilton–Jacobi–Bellman equation, the recursion in the limit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continuity buys: closed-form value functions for structured problems (the lab's successor solves one exactly), and PDE machinery for the rest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bridge that closes the family tree: ∂V/∂K = λ — the value function's gradient IS Chapter 6's costate; Bellman and Pontryagin were describing one object from two sides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carries over unchanged: verification discipline — Chapter 8's version of this week's cross-checks is a residual that must vanish identically, and in the lab it will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§7.14 PREPARATION FOR CHAPTER 8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Solved backward, verified forward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Bellman's principle and equation, value functions as future-pricing, the backward fill, both iterative solvers with their measured constants, and ADP's honest hierarchy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cross-chapter trophy: 39.6863 now has THREE derivations — enumeration (Ch. 5), the switch family (Ch. 5), and backward induction (Ch. 7) — with the shock-adaptive policy falling out as an argmax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8 continues the inversion into continuous time: HJB, verification theorems, value surfaces, and feedback laws in closed form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Bellman residual habit — 'does V satisfy its own equation?' is the question that outlives every discretization, approximation, and horizon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26207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39.6863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CH. 5, SOLVED BACKWARD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 vs 64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DECOMPOSITION'S DIVIDEND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vs 128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 SWEEPS vs VI SWEEPS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DCT_V2_Ch07_Lab.ipynb — the triangular value table printed whole, the contraction measured on a log plot, and policy iteration's two-step transcript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DCT_V2_Ch07_Lab.xlsx — the backward fill as a triangular MAX table, 40 value-iteration sweeps with the error-ratio cell, and policy iteration in nine closed-form cells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26207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7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Bellman's principle: tails of optimal paths are optimal — so solve the future first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 function prices states; the Bellman equation trades the present against a solved future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Backward induction recovered Chapter 5's 39.6863 in 42 evaluations — with the shock-adaptive policy derived, not designed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iteration contracts at exactly β (128 sweeps to 10⁻⁴); policy iteration arrives in 2 giant steps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ADP extends the recursion beyond exact tables, with Bellman residuals as the honesty metric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Bellman board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AXIOM-07 (Vol. II) animates the backward fill cell by cell — watch V_0(4) assemble from the horizon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solver race: VI and PI on the same machine, sweep counts ticking live as you drag β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7.10–7.14 (Part D) cast YOUR staged program as a backward-inducible table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7.1–7.4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principle's contrapositive; what V summarizes; why contraction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7.5–7.6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theorem; VI's rate derived; PI's finite termination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7.7–7.9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Horizons grown; β swept toward 1; ADP on a coarsened grid — seed 26207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7.10–7.14★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maintain-vs-harvest machine; your program's value table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7.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7 — Bellman's principle and both convergence theorems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13×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AXIOM-07's Bellman board; answer Exercise 7.10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11 → Vol. II Chapter 8): the recursion goes continuous — Hamilton–Jacobi–Bellman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value function is the enterprise pricing its own futures: every downstream possibility, compressed into one number per state — and the optimal policy is just that number's argmax.”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7, on value functions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7 · seed 26207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8 — Hamilton–Jacobi–Bellman Framework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Bellman equation in the continuous-time limit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theorems: residual zero, optimality certified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laws in closed form: c* = ρx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26208 · AXIOM-08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7 · Week 11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26207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2026-07-14T00:21:00Z</dcterms:created>
  <dcterms:modified xsi:type="dcterms:W3CDTF">2026-07-14T00:21:00Z</dcterms:modified>
</cp:coreProperties>
</file>