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The candidate surface and its residual — flat zero across every state (seed 26208)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V(x) = A + ln(x)/ρ</c:v>
                </c:pt>
              </c:strCache>
            </c:strRef>
          </c:tx>
          <c:spPr>
            <a:solidFill>
              <a:srgbClr val="0B3D2E"/>
            </a:solidFill>
            <a:ln w="3048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Sheet1!$A$2:$A$21</c:f>
              <c:multiLvlStrCache>
                <c:ptCount val="20"/>
                <c:lvl>
                  <c:pt idx="0">
                    <c:v>2</c:v>
                  </c:pt>
                  <c:pt idx="1">
                    <c:v>4</c:v>
                  </c:pt>
                  <c:pt idx="2">
                    <c:v>6</c:v>
                  </c:pt>
                  <c:pt idx="3">
                    <c:v>8</c:v>
                  </c:pt>
                  <c:pt idx="4">
                    <c:v>10</c:v>
                  </c:pt>
                  <c:pt idx="5">
                    <c:v>12</c:v>
                  </c:pt>
                  <c:pt idx="6">
                    <c:v>14</c:v>
                  </c:pt>
                  <c:pt idx="7">
                    <c:v>16</c:v>
                  </c:pt>
                  <c:pt idx="8">
                    <c:v>18</c:v>
                  </c:pt>
                  <c:pt idx="9">
                    <c:v>20</c:v>
                  </c:pt>
                  <c:pt idx="10">
                    <c:v>22</c:v>
                  </c:pt>
                  <c:pt idx="11">
                    <c:v>24</c:v>
                  </c:pt>
                  <c:pt idx="12">
                    <c:v>26</c:v>
                  </c:pt>
                  <c:pt idx="13">
                    <c:v>28</c:v>
                  </c:pt>
                  <c:pt idx="14">
                    <c:v>30</c:v>
                  </c:pt>
                  <c:pt idx="15">
                    <c:v>32</c:v>
                  </c:pt>
                  <c:pt idx="16">
                    <c:v>34</c:v>
                  </c:pt>
                  <c:pt idx="17">
                    <c:v>36</c:v>
                  </c:pt>
                  <c:pt idx="18">
                    <c:v>38</c:v>
                  </c:pt>
                  <c:pt idx="19">
                    <c:v>40</c:v>
                  </c:pt>
                </c:lvl>
              </c:multiLvlStrCache>
            </c:multiLvl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-21.0944</c:v>
                </c:pt>
                <c:pt idx="1">
                  <c:v>-14.1629</c:v>
                </c:pt>
                <c:pt idx="2">
                  <c:v>-10.1083</c:v>
                </c:pt>
                <c:pt idx="3">
                  <c:v>-7.2314</c:v>
                </c:pt>
                <c:pt idx="4">
                  <c:v>-5</c:v>
                </c:pt>
                <c:pt idx="5">
                  <c:v>-3.1768</c:v>
                </c:pt>
                <c:pt idx="6">
                  <c:v>-1.6353</c:v>
                </c:pt>
                <c:pt idx="7">
                  <c:v>-0.3</c:v>
                </c:pt>
                <c:pt idx="8">
                  <c:v>0.8779</c:v>
                </c:pt>
                <c:pt idx="9">
                  <c:v>1.9315</c:v>
                </c:pt>
                <c:pt idx="10">
                  <c:v>2.8846</c:v>
                </c:pt>
                <c:pt idx="11">
                  <c:v>3.7547</c:v>
                </c:pt>
                <c:pt idx="12">
                  <c:v>4.5551</c:v>
                </c:pt>
                <c:pt idx="13">
                  <c:v>5.2962</c:v>
                </c:pt>
                <c:pt idx="14">
                  <c:v>5.9861</c:v>
                </c:pt>
                <c:pt idx="15">
                  <c:v>6.6315</c:v>
                </c:pt>
                <c:pt idx="16">
                  <c:v>7.2378</c:v>
                </c:pt>
                <c:pt idx="17">
                  <c:v>7.8093</c:v>
                </c:pt>
                <c:pt idx="18">
                  <c:v>8.35</c:v>
                </c:pt>
                <c:pt idx="19">
                  <c:v>8.8629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HJB residual (≡ 0)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Sheet1!$A$2:$A$21</c:f>
              <c:multiLvlStrCache>
                <c:ptCount val="20"/>
                <c:lvl>
                  <c:pt idx="0">
                    <c:v>2</c:v>
                  </c:pt>
                  <c:pt idx="1">
                    <c:v>4</c:v>
                  </c:pt>
                  <c:pt idx="2">
                    <c:v>6</c:v>
                  </c:pt>
                  <c:pt idx="3">
                    <c:v>8</c:v>
                  </c:pt>
                  <c:pt idx="4">
                    <c:v>10</c:v>
                  </c:pt>
                  <c:pt idx="5">
                    <c:v>12</c:v>
                  </c:pt>
                  <c:pt idx="6">
                    <c:v>14</c:v>
                  </c:pt>
                  <c:pt idx="7">
                    <c:v>16</c:v>
                  </c:pt>
                  <c:pt idx="8">
                    <c:v>18</c:v>
                  </c:pt>
                  <c:pt idx="9">
                    <c:v>20</c:v>
                  </c:pt>
                  <c:pt idx="10">
                    <c:v>22</c:v>
                  </c:pt>
                  <c:pt idx="11">
                    <c:v>24</c:v>
                  </c:pt>
                  <c:pt idx="12">
                    <c:v>26</c:v>
                  </c:pt>
                  <c:pt idx="13">
                    <c:v>28</c:v>
                  </c:pt>
                  <c:pt idx="14">
                    <c:v>30</c:v>
                  </c:pt>
                  <c:pt idx="15">
                    <c:v>32</c:v>
                  </c:pt>
                  <c:pt idx="16">
                    <c:v>34</c:v>
                  </c:pt>
                  <c:pt idx="17">
                    <c:v>36</c:v>
                  </c:pt>
                  <c:pt idx="18">
                    <c:v>38</c:v>
                  </c:pt>
                  <c:pt idx="19">
                    <c:v>40</c:v>
                  </c:pt>
                </c:lvl>
              </c:multiLvlStrCache>
            </c:multiLvlStrRef>
          </c:cat>
          <c:val>
            <c:numRef>
              <c:f>Sheet1!$C$2:$C$21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x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value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V(x,t) = p(t)x²/2 reduces HJB to one ODE: ṗ = p², p(4) = 2 (seed 26208)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p(t) = 2/(1+2(4−t)) exact</c:v>
                </c:pt>
              </c:strCache>
            </c:strRef>
          </c:tx>
          <c:spPr>
            <a:solidFill>
              <a:srgbClr val="0B3D2E"/>
            </a:solidFill>
            <a:ln w="3048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4</c:v>
                  </c:pt>
                  <c:pt idx="1">
                    <c:v>3.8</c:v>
                  </c:pt>
                  <c:pt idx="2">
                    <c:v>3.6</c:v>
                  </c:pt>
                  <c:pt idx="3">
                    <c:v>3.4</c:v>
                  </c:pt>
                  <c:pt idx="4">
                    <c:v>3.2</c:v>
                  </c:pt>
                  <c:pt idx="5">
                    <c:v>3</c:v>
                  </c:pt>
                  <c:pt idx="6">
                    <c:v>2.8</c:v>
                  </c:pt>
                  <c:pt idx="7">
                    <c:v>2.6</c:v>
                  </c:pt>
                  <c:pt idx="8">
                    <c:v>2.4</c:v>
                  </c:pt>
                  <c:pt idx="9">
                    <c:v>2.2</c:v>
                  </c:pt>
                  <c:pt idx="10">
                    <c:v>2</c:v>
                  </c:pt>
                  <c:pt idx="11">
                    <c:v>1.8</c:v>
                  </c:pt>
                  <c:pt idx="12">
                    <c:v>1.6</c:v>
                  </c:pt>
                  <c:pt idx="13">
                    <c:v>1.4</c:v>
                  </c:pt>
                  <c:pt idx="14">
                    <c:v>1.2</c:v>
                  </c:pt>
                  <c:pt idx="15">
                    <c:v>1</c:v>
                  </c:pt>
                  <c:pt idx="16">
                    <c:v>0.8</c:v>
                  </c:pt>
                  <c:pt idx="17">
                    <c:v>0.6</c:v>
                  </c:pt>
                  <c:pt idx="18">
                    <c:v>0.4</c:v>
                  </c:pt>
                  <c:pt idx="19">
                    <c:v>0.2</c:v>
                  </c:pt>
                  <c:pt idx="20">
                    <c:v>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2</c:v>
                </c:pt>
                <c:pt idx="1">
                  <c:v>1.4286</c:v>
                </c:pt>
                <c:pt idx="2">
                  <c:v>1.1111</c:v>
                </c:pt>
                <c:pt idx="3">
                  <c:v>0.9091</c:v>
                </c:pt>
                <c:pt idx="4">
                  <c:v>0.7692</c:v>
                </c:pt>
                <c:pt idx="5">
                  <c:v>0.6667</c:v>
                </c:pt>
                <c:pt idx="6">
                  <c:v>0.5882</c:v>
                </c:pt>
                <c:pt idx="7">
                  <c:v>0.5263</c:v>
                </c:pt>
                <c:pt idx="8">
                  <c:v>0.4762</c:v>
                </c:pt>
                <c:pt idx="9">
                  <c:v>0.4348</c:v>
                </c:pt>
                <c:pt idx="10">
                  <c:v>0.4</c:v>
                </c:pt>
                <c:pt idx="11">
                  <c:v>0.3704</c:v>
                </c:pt>
                <c:pt idx="12">
                  <c:v>0.3448</c:v>
                </c:pt>
                <c:pt idx="13">
                  <c:v>0.3226</c:v>
                </c:pt>
                <c:pt idx="14">
                  <c:v>0.303</c:v>
                </c:pt>
                <c:pt idx="15">
                  <c:v>0.2857</c:v>
                </c:pt>
                <c:pt idx="16">
                  <c:v>0.2703</c:v>
                </c:pt>
                <c:pt idx="17">
                  <c:v>0.2564</c:v>
                </c:pt>
                <c:pt idx="18">
                  <c:v>0.2439</c:v>
                </c:pt>
                <c:pt idx="19">
                  <c:v>0.2326</c:v>
                </c:pt>
                <c:pt idx="20">
                  <c:v>0.2222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backward Euler h=0.05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4</c:v>
                  </c:pt>
                  <c:pt idx="1">
                    <c:v>3.8</c:v>
                  </c:pt>
                  <c:pt idx="2">
                    <c:v>3.6</c:v>
                  </c:pt>
                  <c:pt idx="3">
                    <c:v>3.4</c:v>
                  </c:pt>
                  <c:pt idx="4">
                    <c:v>3.2</c:v>
                  </c:pt>
                  <c:pt idx="5">
                    <c:v>3</c:v>
                  </c:pt>
                  <c:pt idx="6">
                    <c:v>2.8</c:v>
                  </c:pt>
                  <c:pt idx="7">
                    <c:v>2.6</c:v>
                  </c:pt>
                  <c:pt idx="8">
                    <c:v>2.4</c:v>
                  </c:pt>
                  <c:pt idx="9">
                    <c:v>2.2</c:v>
                  </c:pt>
                  <c:pt idx="10">
                    <c:v>2</c:v>
                  </c:pt>
                  <c:pt idx="11">
                    <c:v>1.8</c:v>
                  </c:pt>
                  <c:pt idx="12">
                    <c:v>1.6</c:v>
                  </c:pt>
                  <c:pt idx="13">
                    <c:v>1.4</c:v>
                  </c:pt>
                  <c:pt idx="14">
                    <c:v>1.2</c:v>
                  </c:pt>
                  <c:pt idx="15">
                    <c:v>1</c:v>
                  </c:pt>
                  <c:pt idx="16">
                    <c:v>0.8</c:v>
                  </c:pt>
                  <c:pt idx="17">
                    <c:v>0.6</c:v>
                  </c:pt>
                  <c:pt idx="18">
                    <c:v>0.4</c:v>
                  </c:pt>
                  <c:pt idx="19">
                    <c:v>0.2</c:v>
                  </c:pt>
                  <c:pt idx="20">
                    <c:v>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2</c:v>
                </c:pt>
                <c:pt idx="1">
                  <c:v>1.3908</c:v>
                </c:pt>
                <c:pt idx="2">
                  <c:v>1.0724</c:v>
                </c:pt>
                <c:pt idx="3">
                  <c:v>0.875</c:v>
                </c:pt>
                <c:pt idx="4">
                  <c:v>0.7399</c:v>
                </c:pt>
                <c:pt idx="5">
                  <c:v>0.6416</c:v>
                </c:pt>
                <c:pt idx="6">
                  <c:v>0.5666</c:v>
                </c:pt>
                <c:pt idx="7">
                  <c:v>0.5075</c:v>
                </c:pt>
                <c:pt idx="8">
                  <c:v>0.4596</c:v>
                </c:pt>
                <c:pt idx="9">
                  <c:v>0.4201</c:v>
                </c:pt>
                <c:pt idx="10">
                  <c:v>0.3869</c:v>
                </c:pt>
                <c:pt idx="11">
                  <c:v>0.3587</c:v>
                </c:pt>
                <c:pt idx="12">
                  <c:v>0.3343</c:v>
                </c:pt>
                <c:pt idx="13">
                  <c:v>0.313</c:v>
                </c:pt>
                <c:pt idx="14">
                  <c:v>0.2943</c:v>
                </c:pt>
                <c:pt idx="15">
                  <c:v>0.2777</c:v>
                </c:pt>
                <c:pt idx="16">
                  <c:v>0.2629</c:v>
                </c:pt>
                <c:pt idx="17">
                  <c:v>0.2496</c:v>
                </c:pt>
                <c:pt idx="18">
                  <c:v>0.2376</c:v>
                </c:pt>
                <c:pt idx="19">
                  <c:v>0.2267</c:v>
                </c:pt>
                <c:pt idx="20">
                  <c:v>0.2168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t (integrating backward from T = 4)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p(t)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Hamilton–Jacobi–Bellman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Framework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8 · Week 11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26208 · AXIOM-08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the HJB equation from the Bellman principle over vanishing intervals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HJB as an asset-pricing identity with V′ as the marginal value of state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value surfaces for stationary and time-dependent problems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 optimal feedback laws from HJB's inner maximization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verification theorems and certify optimality by residuals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structured HJB problems to ODEs via parametric ansatz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the Riccati equation exactly and numerically, and measure the gap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 Bellman and Pontryagin through λ = ∂V/∂x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numerical methods for HJB and monitor residual quality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framework for its stochastic extension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&amp; Value Surfaces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Deriving HJB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Interpretation &amp; Feedback Laws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Theorems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Riccati Reduction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Numerics, Applications &amp; the Road to Uncertainty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recursion, in the limit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solved the future first, one period at a time; shrink the period and the Bellman equation becomes a differential statement — the Hamilton–Jacobi–Bellman equation, this chapter's single subject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continuous time earns its keep: closed-form value functions for structured problems (two solved exactly in the lab), PDE machinery for the rest, and the cleanest possible statement of feedback optimality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headline result: a VERIFICATION theorem — where Pontryagin gave necessary conditions, HJB gives SUFFICIENT ones: exhibit a smooth solution, check a residual, and optimality is certified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Continuous-Time DP is Equivalent to Recursive Optimization (Prop.): nothing conceptual changes — the value function still prices futures; only the calculus upgrades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§8.2–8.3 CONTINUOUS-TIME VALUE FUNCTIONS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value surface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Continuous-time value function, enterprise value surface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V(x, t) = the best achievable discounted reward from state x at time t. Over states and times it forms the Enterprise Value Surface (Def.) — the complete map of what every position is worth at every moment; stationary problems flatten it to V(x).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Continuous-Time Bellman Principle (Def. &amp; Thm.): over any short interval, act optimally now against the surface an instant later — the discrete principle surviving the limit intact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surface: V(x) = A + ln(x)/ρ for the consumption problem — logarithmic in capital, with A = (ln ρ + r/ρ − 1)/ρ packing the parameters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 Function Characterization Theorem: this surface is not one candidate among many — it is THE function HJB characterizes, and verification (§8.7) is how a candidate proves it is the one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§8.4 · DERIVATION OF THE HJB EQUATION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Bellman, differentiated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91640" y="1810512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Bellman over a sliver dt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V(x) = max_c [ r(x,c)·dt + (1−ρ·dt)·V(x + f(x,c)·dt) ] — act for an instant, inherit the surface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91640" y="2889504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to first order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V(x + f·dt) ≈ V(x) + V′(x)·f·dt — the surface consulted through its slope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691640" y="3968496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 V, divide by dt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sliver vanishes; what remains is a statement about rates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7315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691640" y="5047488"/>
            <a:ext cx="9646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HJB equation  —  </a:t>
            </a:r>
            <a:pPr indent="0" marL="0">
              <a:buNone/>
            </a:pPr>
            <a:r>
              <a:rPr lang="en-US" sz="11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ρV(x) = max_c [ r(x, c) + V′(x)·f(x, c) ] — discounted value equals the best available flow: current reward plus the value-weighted drift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HJB Equation Theorem — stationary form (Def.); the time-dependent form adds ∂V/∂t and runs backward from the horizon. Seed 26208.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§8.5 INTERPRETATION OF THE HJB EQUATION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asset-pricing identity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ρV = max_c [r + V′f] as a no-arbitrage statement: the required return on holding position x (left side) must equal the best achievable dividend-plus-appreciation flow (right side) — the enterprise pricing itself consistently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V′(x) is the marginal value of state — the costate, resident inside the equation: The HJB Equation Characterizes Optimal Value Functions (Prop.), and ∂V/∂x = λ closes the multiplier family tree begun in Chapter 3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max operator is where policy lives: at every state, the control that wins the inner maximization IS the optimal action — Optimal Enterprise Feedback Policies Maximize the Hamiltonian Locally (Prop.)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instance: ρV = max_c [ln c + V′·(rx − c)] — consumption utility against capital drift, priced by the surface's slope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§8.6 FEEDBACK ENTERPRISE POLICIES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policy is a formula: c* = ρx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Optimal Enterprise Feedback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 achieving HJB's inner maximum, expressed as a function of state, is the Optimal Enterprise Feedback Law (Def.): u*(x) = argmax of the Hamiltonian at x. Closed-Loop Enterprise Control (Def.) executes it — the state observed, the rule applied, at every instant.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law: FOC 1/c = V′(x) = 1/(ρx) gives c*(x) = ρx — consume a fixed fraction of capital, whatever happens; one line of policy covering every state and every history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loop under the law: dx = (r − ρ)x dt, so capital decays at 5%/yr — exact x(10) = 6.0653, Euler 6.0577, a measured 0.0076 of pure discretization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 vs closed-loop (Defs.), settled at the framework level: HJB's answer is INTRINSICALLY feedback — Chapter 5's +1.75 lesson, now a property of the solution concept rather than a comparison of candidates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§8.7 VERIFICATION THEOREMS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Residual zero: sufficiency, executed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Verification Theorem: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smooth V solving HJB, whose feedback law is admissible and attained, IS the value function — sufficiency, where Pontryagin gave necessity. The residual cell reading 0.0000 is the certificate (Enterprise Verification Condition, Def.).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§8.4 · THE TIME-DEPENDENT CASE: RICCATI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horizon is real, V wears a clock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p(0): 0.2222 vs 0.2168.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quadratic ansatz turns a PDE into the Riccati ODE — Chapter 6's LQ synthesis, arrived at from the value side. Max Euler error 0.0397, worst where ṗ is steep: the closed form standing by is what lets the error be MEASURED rather than suspected.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§8.5 · BELLMAN MEETS PONTRYAGIN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object, two theories, closed loop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Pontryagin (Ch. 6)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Characterizes the optimal TRAJECTORY: state forward, costate λ(t) backward, Hamiltonian maximized along the path. Necessary conditions; open-loop output; scales in state dimension.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383280"/>
          </a:xfrm>
          <a:prstGeom prst="roundRect">
            <a:avLst>
              <a:gd name="adj" fmla="val 2162"/>
            </a:avLst>
          </a:prstGeom>
          <a:solidFill>
            <a:srgbClr val="0B3D2E"/>
          </a:solidFill>
          <a:ln w="16510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HJB (Ch. 8)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Characterizes the VALUE SURFACE: one PDE over all states, feedback law by argmax, verification by residual. Sufficient conditions; closed-loop output; pays the curse in state dimension.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3492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identity that fuses them: λ(t) = ∂V/∂x along the optimal path — the costate is the value surface's slope, ridden. Necessity and sufficiency, trajectory and surface: the same optimum, certified from both sides.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§8.8 NUMERICAL APPROXIMATION METHODS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ansatz runs out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FD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Finite differences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Discretize the state, difference the derivatives — HJB becomes Chapter 7's grid DP; consistency is the two chapters agreeing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ODE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Reduce, then integrate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problems (LQ, log-utility) collapse HJB to ODEs — the Riccati route; integrate what remains, as the lab's backward Euler does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Parametric ansatz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Guess the surface's family (quadratic, log), reduce to coefficients — exact when the guess is right, and verification says WHEN it is right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 monitoring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Whatever the method: plug V̂ back into HJB and measure — the residual is the universal quality metric, zero in the lab's closed forms and honestly nonzero in its Euler runs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Numerical Approximation Becomes Necessary for High-Dimensional Systems (Prop.) — and the curse (Vol. I, Ch. 5) sets the exchange rate; Chapter 7's ADP is the standing treaty.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§8.9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surface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Consumption–investment: the lab's problem IS the corporate payout question — c* = ρx says distributions should be a fixed fraction of capital when utility is logarithmic; changing the utility changes the fraction, not the form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capacity control: the LQ problem is steering-to-target with effort costs — the Riccati gain p(t) is the urgency schedule, rising as the deadline nears (0.22 → 2.00)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Valuation surfaces: V(x, t) as the enterprise's own term structure — what each capital position is worth at each date, the object Vol. I Ch. 11's scoreboard matures into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stochastic door: add Volume I Ch. 8's noise and HJB gains a second-derivative term — Chapter 9's subject, and the reason this chapter's machinery was built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≡0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verified surface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A + ln(x)/ρ: residual 0.0000 at every tested state — sufficiency as a spreadsheet cell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ρx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feedback law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c* = ρx in one line; closed loop decaying at 5%/yr, Euler within 0.0076 of exact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p(t)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Riccati clock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HJB reduced to ṗ = p²; p(0) = 0.2222 exact vs 0.2168 Euler, error mapped where ṗ is steep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(26208) across notebook, workbook, and AXIOM-08's value-surface explorer.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§8.10 COMPUTATIONAL CHALLENGES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honest bill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Dimension: the surface lives over the STATE SPACE — Volume I's eight-dimensional Meridian state means an eight-dimensional PDE; the curse arrives before the first iteration (Prop.)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Smoothness: verification wants differentiable V; real surfaces kink at constraint boundaries and regime switches — viscosity solutions are the literature's answer, flagged in Notes and Sources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Boundaries: state constraints impose boundary conditions the PDE must respect — the walls of Chapters 1–4, returning as boundary data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course's working posture: exact cores (this week's two closed forms), reduced ODEs where structure permits, grids and ADP beyond — with residuals monitored at every tier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§8.11 PREPARATION FOR STOCHASTIC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randomness returns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so far was deterministic by design — Volume I Ch. 8 built the stochastic state; Chapter 9 finally optimizes on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upgrade in one term: noise adds ½σ²V″ to HJB — the surface's CURVATURE starts pricing risk, and the equation becomes the workhorse of modern financial and operational control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transfers unchanged: verification (residuals still certify), feedback laws (now state-contingent under uncertainty, where they matter most), and the Bellman principle (expectations replace values)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5's +1.75 for seeing, Chapter 8's intrinsic feedback, Chapter 9's expectation operators: one arc — adaptation's value, finally priced under genuine randomness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§8.14 PREPARATION FOR CHAPTER 9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deterministic arc closes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the HJB equation and its derivation, the value surface, feedback laws in closed form, verification as executable sufficiency, and the Riccati reduction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volume's midpoint trophy: Bellman and Pontryagin fused — λ = ∂V/∂x, the multiplier family tree complete from shadow price to costate to surface slope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1–8 built the deterministic solution theory end to end: pose (1–2), certify (3–4), dynamize (5–6), invert (7–8) — Part II now adds what Volume I always promised: uncertainty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residual habit, one last time — under noise it becomes the stochastic verification condition, and the lab's zero-cells are its training wheels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26208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≡ 0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HJB RESIDUAL, EVERYWHERE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c*=ρx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FEEDBACK LAW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0.2222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p(0), RICCATI EXACT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DCT_V2_Ch08_Lab.ipynb — the value surface with its flat-zero residual, the closed loop Euler-vs-exact, and the Riccati gain integrated backward against its closed form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DCT_V2_Ch08_Lab.xlsx — the residual as a formula cell computing 0.0000, a 100-step Euler column for the closed loop, and an 80-step backward-Euler Riccati column with per-row errors and their MAX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26208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8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HJB is Bellman in the limit: ρV = max_c [r + V′f] — discounted value equals the best available flow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feedback law is the inner argmax: c* = ρx, one line covering every state and history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is executable sufficiency: residual 0.0000, optimality certified — where Pontryagin only shortlisted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Time-dependent HJB reduces to Riccati: p(0) = 0.2222 exact, 0.2168 Euler, error measured not suspected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∂V/∂x fuses Bellman and Pontryagin — and ½σ²V″ is one chapter away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value-surface explorer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AXIOM-08 (Vol. II) renders V(x, t) live — drag ρ, r, and q and watch the surface and its feedback law reprice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residual meter: type a candidate V and see where its HJB residual departs from zero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8.10–8.13 (Part D) fit YOUR payout policy to the c* = fraction-of-capital form and test the fit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8.1–8.4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HJB's terms named; why sufficiency; open vs. closed loop at the framework level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8.5–8.6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derivation completed; the verification theorem's premises; the Riccati ansatz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8.7–8.9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halved and error orders measured; ρ and r swept; residual meters built — seed 26208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8.10–8.16★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payout rule as a feedback law; your urgency schedule as a Riccati gain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8.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8 — the derivation (§8.4) and the Verification Theorem (§8.7)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12×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AXIOM-08's value-surface explorer; answer Exercise 8.10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12 → Vol. II Chapter 9): the stochastic turn — ½σ²V″ enters the equation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“Verification is optimization's rarest luxury: not a search that stopped, but a certificate that the searching is over — a residual at zero, everywhere at once.”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8, on verification theorems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8 · seed 26208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9 — Stochastic Enterprise Optimization (anticipated)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Expectations replace values in the Bellman principle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½σ²V″: curvature starts pricing risk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I's stochastic state, finally optimized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26209 · AXIOM-09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8 · Week 11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26208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2026-07-14T00:21:00Z</dcterms:created>
  <dcterms:modified xsi:type="dcterms:W3CDTF">2026-07-14T00:21:00Z</dcterms:modified>
</cp:coreProperties>
</file>