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The curves cross at p = 0.55 — and the optimal RULE changes (seed 26209)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gentle policy value (falls with drift risk p)</c:v>
                </c:pt>
              </c:strCache>
            </c:strRef>
          </c:tx>
          <c:spPr>
            <a:solidFill>
              <a:srgbClr val="1B6B52"/>
            </a:solidFill>
            <a:ln w="30480" cap="flat">
              <a:solidFill>
                <a:srgbClr val="1B6B52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B6B52"/>
              </a:solidFill>
              <a:ln w="9525" cap="flat">
                <a:solidFill>
                  <a:srgbClr val="1B6B5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0.00</c:v>
                  </c:pt>
                  <c:pt idx="1">
                    <c:v>0.05</c:v>
                  </c:pt>
                  <c:pt idx="2">
                    <c:v>0.10</c:v>
                  </c:pt>
                  <c:pt idx="3">
                    <c:v>0.15</c:v>
                  </c:pt>
                  <c:pt idx="4">
                    <c:v>0.20</c:v>
                  </c:pt>
                  <c:pt idx="5">
                    <c:v>0.25</c:v>
                  </c:pt>
                  <c:pt idx="6">
                    <c:v>0.30</c:v>
                  </c:pt>
                  <c:pt idx="7">
                    <c:v>0.35</c:v>
                  </c:pt>
                  <c:pt idx="8">
                    <c:v>0.40</c:v>
                  </c:pt>
                  <c:pt idx="9">
                    <c:v>0.45</c:v>
                  </c:pt>
                  <c:pt idx="10">
                    <c:v>0.50</c:v>
                  </c:pt>
                  <c:pt idx="11">
                    <c:v>0.55</c:v>
                  </c:pt>
                  <c:pt idx="12">
                    <c:v>0.60</c:v>
                  </c:pt>
                  <c:pt idx="13">
                    <c:v>0.65</c:v>
                  </c:pt>
                  <c:pt idx="14">
                    <c:v>0.70</c:v>
                  </c:pt>
                  <c:pt idx="15">
                    <c:v>0.75</c:v>
                  </c:pt>
                  <c:pt idx="16">
                    <c:v>0.80</c:v>
                  </c:pt>
                  <c:pt idx="17">
                    <c:v>0.85</c:v>
                  </c:pt>
                  <c:pt idx="18">
                    <c:v>0.90</c:v>
                  </c:pt>
                  <c:pt idx="19">
                    <c:v>0.95</c:v>
                  </c:pt>
                  <c:pt idx="20">
                    <c:v>1.00</c:v>
                  </c:pt>
                </c:lvl>
              </c:multiLvlStrCache>
            </c:multiLvl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70</c:v>
                </c:pt>
                <c:pt idx="1">
                  <c:v>65.2632</c:v>
                </c:pt>
                <c:pt idx="2">
                  <c:v>60.9174</c:v>
                </c:pt>
                <c:pt idx="3">
                  <c:v>56.9163</c:v>
                </c:pt>
                <c:pt idx="4">
                  <c:v>53.2203</c:v>
                </c:pt>
                <c:pt idx="5">
                  <c:v>49.7959</c:v>
                </c:pt>
                <c:pt idx="6">
                  <c:v>46.6142</c:v>
                </c:pt>
                <c:pt idx="7">
                  <c:v>43.6502</c:v>
                </c:pt>
                <c:pt idx="8">
                  <c:v>40.8824</c:v>
                </c:pt>
                <c:pt idx="9">
                  <c:v>38.2918</c:v>
                </c:pt>
                <c:pt idx="10">
                  <c:v>35.8621</c:v>
                </c:pt>
                <c:pt idx="11">
                  <c:v>33.5786</c:v>
                </c:pt>
                <c:pt idx="12">
                  <c:v>31.4286</c:v>
                </c:pt>
                <c:pt idx="13">
                  <c:v>29.4006</c:v>
                </c:pt>
                <c:pt idx="14">
                  <c:v>27.4847</c:v>
                </c:pt>
                <c:pt idx="15">
                  <c:v>25.6716</c:v>
                </c:pt>
                <c:pt idx="16">
                  <c:v>23.9535</c:v>
                </c:pt>
                <c:pt idx="17">
                  <c:v>22.3229</c:v>
                </c:pt>
                <c:pt idx="18">
                  <c:v>20.7735</c:v>
                </c:pt>
                <c:pt idx="19">
                  <c:v>19.2992</c:v>
                </c:pt>
                <c:pt idx="20">
                  <c:v>17.8947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hard policy value (p-independent: 33.68)</c:v>
                </c:pt>
              </c:strCache>
            </c:strRef>
          </c:tx>
          <c:spPr>
            <a:solidFill>
              <a:srgbClr val="C8A24B"/>
            </a:solidFill>
            <a:ln w="3048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0.00</c:v>
                  </c:pt>
                  <c:pt idx="1">
                    <c:v>0.05</c:v>
                  </c:pt>
                  <c:pt idx="2">
                    <c:v>0.10</c:v>
                  </c:pt>
                  <c:pt idx="3">
                    <c:v>0.15</c:v>
                  </c:pt>
                  <c:pt idx="4">
                    <c:v>0.20</c:v>
                  </c:pt>
                  <c:pt idx="5">
                    <c:v>0.25</c:v>
                  </c:pt>
                  <c:pt idx="6">
                    <c:v>0.30</c:v>
                  </c:pt>
                  <c:pt idx="7">
                    <c:v>0.35</c:v>
                  </c:pt>
                  <c:pt idx="8">
                    <c:v>0.40</c:v>
                  </c:pt>
                  <c:pt idx="9">
                    <c:v>0.45</c:v>
                  </c:pt>
                  <c:pt idx="10">
                    <c:v>0.50</c:v>
                  </c:pt>
                  <c:pt idx="11">
                    <c:v>0.55</c:v>
                  </c:pt>
                  <c:pt idx="12">
                    <c:v>0.60</c:v>
                  </c:pt>
                  <c:pt idx="13">
                    <c:v>0.65</c:v>
                  </c:pt>
                  <c:pt idx="14">
                    <c:v>0.70</c:v>
                  </c:pt>
                  <c:pt idx="15">
                    <c:v>0.75</c:v>
                  </c:pt>
                  <c:pt idx="16">
                    <c:v>0.80</c:v>
                  </c:pt>
                  <c:pt idx="17">
                    <c:v>0.85</c:v>
                  </c:pt>
                  <c:pt idx="18">
                    <c:v>0.90</c:v>
                  </c:pt>
                  <c:pt idx="19">
                    <c:v>0.95</c:v>
                  </c:pt>
                  <c:pt idx="20">
                    <c:v>1.00</c:v>
                  </c:pt>
                </c:lvl>
              </c:multiLvlStrCache>
            </c:multiLvlStr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33.6842</c:v>
                </c:pt>
                <c:pt idx="1">
                  <c:v>33.6842</c:v>
                </c:pt>
                <c:pt idx="2">
                  <c:v>33.6842</c:v>
                </c:pt>
                <c:pt idx="3">
                  <c:v>33.6842</c:v>
                </c:pt>
                <c:pt idx="4">
                  <c:v>33.6842</c:v>
                </c:pt>
                <c:pt idx="5">
                  <c:v>33.6842</c:v>
                </c:pt>
                <c:pt idx="6">
                  <c:v>33.6842</c:v>
                </c:pt>
                <c:pt idx="7">
                  <c:v>33.6842</c:v>
                </c:pt>
                <c:pt idx="8">
                  <c:v>33.6842</c:v>
                </c:pt>
                <c:pt idx="9">
                  <c:v>33.6842</c:v>
                </c:pt>
                <c:pt idx="10">
                  <c:v>33.6842</c:v>
                </c:pt>
                <c:pt idx="11">
                  <c:v>33.6842</c:v>
                </c:pt>
                <c:pt idx="12">
                  <c:v>33.6842</c:v>
                </c:pt>
                <c:pt idx="13">
                  <c:v>33.6842</c:v>
                </c:pt>
                <c:pt idx="14">
                  <c:v>33.6842</c:v>
                </c:pt>
                <c:pt idx="15">
                  <c:v>33.6842</c:v>
                </c:pt>
                <c:pt idx="16">
                  <c:v>33.6842</c:v>
                </c:pt>
                <c:pt idx="17">
                  <c:v>33.6842</c:v>
                </c:pt>
                <c:pt idx="18">
                  <c:v>33.6842</c:v>
                </c:pt>
                <c:pt idx="19">
                  <c:v>33.6842</c:v>
                </c:pt>
                <c:pt idx="20">
                  <c:v>33.6842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 — probability gentle operation still drifts to Bad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5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V_G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00" b="0" i="0" u="none" strike="noStrike">
                <a:solidFill>
                  <a:srgbClr val="0B3D2E"/>
                </a:solidFill>
                <a:latin typeface="Georgia"/>
              </a:rPr>
              <a:t>P(R ≥ 10) ≥ conf, R = m·i, m ~ N(2, 0.5²): i = L/(μ − z·σ_m) — seed 26209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minimum investment i(confidence)</c:v>
                </c:pt>
              </c:strCache>
            </c:strRef>
          </c:tx>
          <c:spPr>
            <a:solidFill>
              <a:srgbClr val="C8A24B"/>
            </a:solidFill>
            <a:ln w="3302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Sheet1!$A$2:$A$11</c:f>
              <c:multiLvlStrCache>
                <c:ptCount val="10"/>
                <c:lvl>
                  <c:pt idx="0">
                    <c:v>50</c:v>
                  </c:pt>
                  <c:pt idx="1">
                    <c:v>60</c:v>
                  </c:pt>
                  <c:pt idx="2">
                    <c:v>70</c:v>
                  </c:pt>
                  <c:pt idx="3">
                    <c:v>80</c:v>
                  </c:pt>
                  <c:pt idx="4">
                    <c:v>85</c:v>
                  </c:pt>
                  <c:pt idx="5">
                    <c:v>90</c:v>
                  </c:pt>
                  <c:pt idx="6">
                    <c:v>95</c:v>
                  </c:pt>
                  <c:pt idx="7">
                    <c:v>97.5</c:v>
                  </c:pt>
                  <c:pt idx="8">
                    <c:v>99</c:v>
                  </c:pt>
                  <c:pt idx="9">
                    <c:v>99.5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</c:v>
                </c:pt>
                <c:pt idx="1">
                  <c:v>5.338</c:v>
                </c:pt>
                <c:pt idx="2">
                  <c:v>5.7544</c:v>
                </c:pt>
                <c:pt idx="3">
                  <c:v>6.3323</c:v>
                </c:pt>
                <c:pt idx="4">
                  <c:v>6.7485</c:v>
                </c:pt>
                <c:pt idx="5">
                  <c:v>7.3573</c:v>
                </c:pt>
                <c:pt idx="6">
                  <c:v>8.4922</c:v>
                </c:pt>
                <c:pt idx="7">
                  <c:v>9.8039</c:v>
                </c:pt>
                <c:pt idx="8">
                  <c:v>11.9496</c:v>
                </c:pt>
                <c:pt idx="9">
                  <c:v>14.043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required confidence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i_min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Stochastic Enterprise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9 · Week 12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26209 · AXIOM-09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Formulate stochastic enterprise optimization problems over random trajectories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Bellman backups with expectation operators over transitions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small stochastic DP problems in closed form and locate policy flips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and verify the stochastic HJB equation with its curvature term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 volatility corrections to enterprise valuations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risk-neutral from risk-averse policies via objective choice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chance constraints to deterministic equivalents through quantiles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probabilistic guarantees and their premiums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computational methods for expectation-heavy problems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Diagnose whether uncertainty flips, reprices, or is purchasable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 &amp; Stochastic Dynamics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DP &amp; the Policy Flip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Stochastic HJB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Attitudes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Chance Constraints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§9.6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Computation, Applications &amp; the Road to Ambiguity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randomness returns — to be optimized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built the stochastic state (Ch. 8: diffusions, Itô, volatility); Chapters 1–8 of this volume optimized deterministically; this chapter finally does both at once — Stochastic Enterprise Optimization (Def.)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upgrade in one sentence: expectations replace values — inside the objective (Expectation Functional, Def.), inside the Bellman backup, inside the HJB equation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 shows uncertainty doing THREE different things: flipping a policy (drift risk past p = 0.55), repricing without touching a policy (the σ²/2ρ² haircut), and being purchasable as a guarantee (chance constraints)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of the three happens is a property of the PROBLEM, not of uncertainty itself — the week's discipline is telling them apart before reacting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§9.2–9.3 ENTERPRISE UNCERTAINTY AND STOCHASTIC DYNAMICS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moving substrate, now shaking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Definitions — Enterprise stochastic process, diffusion, volatility function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 = f(x, u)dt + σ(x)dW: drift the enterprise steers, diffusion it endures. The Enterprise Itô Evolution Theorem carries Volume I's calculus into controlled settings; Existence of Stochastic Enterprise Solutions certifies the trajectories being optimized over.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Random Trajectory (Def.): the decision object is now a FAN of paths — one policy, many futures, scored in expectation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labs' dynamics: a two-state machine whose good state leaks (drift risk p), and geometric capital dx = (rx − c)dt + σx dW — discrete and continuous uncertainty, same theory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Enterprise Policy (Def.): the rule must be measurable with respect to what is KNOWN — no peeking at the future; Chapter 5's 'policies see' now has a formal information structure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§9.5 · STOCHASTIC DYNAMIC PROGRAMMING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Bellman backup takes an expectation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881360" cy="1280160"/>
          </a:xfrm>
          <a:prstGeom prst="roundRect">
            <a:avLst>
              <a:gd name="adj" fmla="val 5714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201168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V(x)  =  max</a:t>
            </a:r>
            <a:pPr indent="0" marL="0">
              <a:buNone/>
            </a:pPr>
            <a:r>
              <a:rPr lang="en-US" sz="1300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_u</a:t>
            </a:r>
            <a:pPr indent="0" marL="0">
              <a:buNone/>
            </a:pPr>
            <a:r>
              <a:rPr lang="en-US" sz="19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[ r(x, u)  +  β · E[ V(x′) | x, u ] ]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85800" y="3291840"/>
            <a:ext cx="107899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Stochastic Enterprise DP Theorem: same recursion, expectation inside — the Enterprise Uncertainty Operator (Def.) averaging over what the transition might deliver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machine: gentle operation preserves the Good state only w.p. 1−p — its backup reads 7 + β[(1−p)V_G + pV_B], and both candidate policies still have closed-form values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p = 0.2: gentle wins with V_G = 53.22 — down from the deterministic 70: Enterprise Uncertainty Modifies Optimal Enterprise Policies (Prop.), first as a haircut</a:t>
            </a:r>
            <a:endParaRPr lang="en-US" sz="12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Optimal Stochastic Enterprise Policy Theorem: the argmax of the expected backup is optimal — feedback survives the noise intact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§9.5 · THE POLICY FLIP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 wins — until it stops working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just a haircut: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below the threshold, uncertainty lowers the value of care; past it, uncertainty REWRITES the policy — run hard and harvest, because maintenance no longer reliably maintains. Volatility Influences Optimal Transformation Strategies (Prop.), computed.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§9.6 STOCHASTIC OPTIMAL CONTROL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HJB gains a second derivative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Stochastic Hamilton–Jacobi–Bellman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ρV = max_c [ r(x,c) + V′(x)·f(x,c) + ½σ²(x)·V″(x) ]: Chapter 8's equation plus a curvature term — Itô's correction arriving in the value equation. The surface's SHAPE now prices risk: concave V makes the new term a penalty.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747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problem: log utility, dx = (rx − c)dt + σx dW — the ansatz V = A_σ + ln(x)/ρ still solves the equation EXACTLY, residual identically zero with the ½σ²x²V″ term inside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σ does here: V″ = −1/(ρx²) makes the correction −σ²/2ρ, a constant — the whole surface drops by σ²/2ρ² = 2.0, and V(10) = −7 exactly</a:t>
            </a:r>
            <a:endParaRPr lang="en-US" sz="13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σ does NOT do here: the FOC 1/c = V′ is untouched — c* = ρx survives; this policy is σ-proof while Panel 1's flipped: the week's central contrast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§9.7 RISK-NEUTRAL AND RISK-AVERSE POLICIES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Whose expectation, weighted how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Risk-neutral (Def.)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Maximize the plain expectation — correct when the enterprise can diversify or repeat: the law of large numbers is the risk manager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Risk-averse (Def.)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Maximize expected UTILITY — concavity penalizes spread; the lab's log utility is the canonical case, and its σ²/2ρ² haircut is risk aversion pricing volatility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≠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proposition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Risk-Averse Policies Differ from Risk-Neutral Policies (Prop.) — same dynamics, different objectives, different rules; log utility's c* = ρx is one exception that proves the rule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λ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governance reading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Choosing the utility IS a board decision — the risk appetite statement, formalized; everything downstream (policies, valuations, premiums) inherits it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Expectation Operators Characterize Stochastic Objectives (Prop.) and the Expectation Representation Theorem: the objective's algebra is fixed once the attitude is chosen.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§9.8 CHANCE-CONSTRAINED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Certainty, sold by the quantile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5.00 → 8.49 → 11.95:
</a:t>
            </a:r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 plan, 95% guarantee, 99% guarantee. The Chance Constraint (Def.) converts probability into a deterministic wall through the quantile — and Chance Constraints Enlarge the Feasible Class (Prop.): a HARD guarantee under unbounded noise is impossible at any price; 95% has one, and it is 3.49.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§9.4 STOCHASTIC OBJECTIVE FUNCTIONALS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Scoring a fan of futures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Expectation Functional (Def.): J(policy) = E[∫ e^{−ρt} r dt + terminal] — one number per POLICY, averaging over every path the noise can deal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measurability discipline: the integrand at time t may depend only on information available at t — the mathematical form of 'no trading on tomorrow's newspaper'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Volume I cashes in: Ch. 8's Itô calculus computes these expectations (the lab's A_σ is an Itô computation in disguise); Ch. 10's estimation feeds the μ's and σ's the functionals consume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reporting reading: expected-value plans systematically overpromise when utilities are concave — the σ²/2ρ² haircut is the honest adjustment, derivable per project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§9.9 COMPUTATIONAL METHODS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Expectation is the expensive operator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expectation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discrete supports: sum over outcomes inside the backup — the lab's two-state machine, where closed forms survive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MC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Carlo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the fan (Vol. I, Ch. 8's simulators), average the scores — unbiased, dimension-tolerant, √n-slow; the workhorse beyond small supports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PDE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the stochastic HJB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permitting: ansatz + verification, as the lab's log-utility problem — exact answers where the guess fits, residual meters where it might not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✓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 across methods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course's standing rule, now under noise: the machine's closed forms, the HJB's zero residuals, and the quantile's algebra all cross-checked at seed 26209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7's ADP returns with expectations sampled — reinforcement learning's stochastic face; the curse now taxes both states AND scenarios.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§9.10 ENTERPRISE APPLICATIONS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expectation governs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strategy under wear-risk: the flip at p = 0.55 is fleet management's real dilemma — when reliability degrades, 'run to failure' can become genuinely optimal, and the threshold is computable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Payout policy under volatility: c* = ρx surviving σ says distribution RATES can be volatility-proof even as valuations fall — separating the rule from the level in board debates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Service-level guarantees: chance constraints ARE the SLA — the 3.49 premium is the cost of the ninety-fifth percentile, read off a quantile before the contract is signed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Transformation under uncertainty: Chapter 5's switching optimum, now with random returns — Part C's exercises put drift risk inside the invest-then-harvest family and re-locate m*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§9.13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flip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closed-form fixed points crossing at p = 0.55 — uncertainty rewriting a rule, on 21 spreadsheet rows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σ²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haircut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HJB verified with residual ≡ 0; value down exactly 2.0, policy c* = ρx untouched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guarantee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= L/(μ − zσ): 5.00 deterministic, 8.49 at 95%, 11.95 at 99% — certainty priced by NORMSINV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(26209) across notebook, workbook, and AXIOM-09's uncertainty console.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§9.7 · THE WEEK'S CENTRAL CONTRAST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things uncertainty can do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0B3D2E"/>
          </a:solidFill>
          <a:ln w="16510">
            <a:solidFill>
              <a:srgbClr val="C8A24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Rewrite the rule
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 p = 0.55, gentle → hard: the optimal ACTION changes. Detectable only by re-solving — no adjustment to the old policy gets you there.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34340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Reprice the enterprise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σ²/2ρ² haircut: valuations fall, the rule c* = ρx stands. Reacting to volatility by changing THIS policy would be a category error.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4747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75320" y="1920240"/>
            <a:ext cx="30175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a guarantee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Chance constraints convert fear into a line item: 3.49 for 95%. Uncertainty as a MARKET, with the quantile as the price sheet.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530352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managerial failure mode is treating all three alike — hedging what needed re-solving, re-solving what only needed repricing.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§9.11 PREPARATION FOR ROBUST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even the distribution is unknown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this week assumed the distribution KNOWN — p, σ, μ handed to us; Volume I Ch. 10's estimation says they never are: parameters arrive with error bars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Ambiguity is uncertainty about the model itself — a different animal from risk, and Chapter 10's subject: optimization when the probability law is only vaguely known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10's route is the unconventional one: fuzzy variables, linguistic rules, and neuro-fuzzy learning — vagueness formalized directly rather than bounded adversarially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arc completes in Chapter 11 (anticipated): distributionally robust optimization — worst case over a SET of distributions, with this week's expectations as the inner problem</a:t>
            </a:r>
            <a:endParaRPr lang="en-US" sz="14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§9.14 PREPARATION FOR CHAPTER 10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priced; ambiguity next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expectations inside the Bellman backup and the HJB equation, the ½σ²V″ correction, risk attitudes as objective choices, and chance constraints as purchasable guarantees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trophy contrast: one problem where σ flips the policy (p = 0.55), one where it cannot (c* = ρx) — with the machinery to tell which case you are in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residual habit survives the noise — the stochastic verification condition read 0.0000 with the new term inside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10 drops the last assumption: known distributions — enterprise ambiguity, membership functions, and rules that learn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26209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p=0.55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WHERE THE POLICY FLIPS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−σ²/2ρ²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HAIRCUT: EXACTLY 2.0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3.49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95% PREMIUM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DCT_V2_Ch09_Lab.ipynb — the two policy-value curves crossing at 0.55, the verified stochastic HJB with its flat-zero residual, and the convex price-of-certainty curve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DCT_V2_Ch09_Lab.xlsx — the 21-row p-sweep with closed-form fixed points and a MATCH for the flip, the residual cell with ½σ²x²V″ inside, and NORMSINV pricing the guarantees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26209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9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Expectations enter the backup: same Bellman recursion, averaged transitions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 can rewrite the rule: gentle → hard at p = 0.55, a computable threshold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only reprice: the σ²/2ρ² haircut drops V(10) to −7 while c* = ρx stands untouched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be purchased: 95% certainty costs 3.49, 99% costs 6.95 — quantiles as price sheets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stochastic HJB verified with residual ≡ 0 — the honesty discipline survives the noise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09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uncertainty console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AXIOM-09 (Vol. II) animates the fan of random trajectories under your chosen policy — drag σ and watch the fan breathe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flip explorer: slide p across 0.55 and watch the optimal action switch cells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9.10–9.14 (Part D) locate YOUR asset strategy's flip threshold and price YOUR service guarantee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9.1–9.4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vs. ambiguity; what the expectation operator averages; why measurability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9.5–9.6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flip threshold in closed form; the stochastic verification argument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9.7–9.9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 against the flip; drift risk in the Bad state; Monte Carlo against closed forms — seed 26209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9.10–9.14★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fleet's run-to-failure threshold; your SLA's quantile price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9.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9 — the stochastic DP theorem and §9.6's HJB derivation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15×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AXIOM-09's uncertainty console; answer Exercise 9.10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12 → Vol. II Chapter 10): ambiguity — when even the distribution is unknown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“Uncertainty does three different things: it rewrites rules, it reprices assets, and it sells guarantees. The managerial art is telling which — before reacting.”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9, on stochastic enterprise policies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9 · seed 26209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10 — Neuro-Fuzzy Robust Optimization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Ambiguity: uncertainty about the model itself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Membership functions and linguistic variables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ANFIS: expert rules, calibrated by data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26210 · AXIOM-10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9 · Week 12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26209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2026-07-14T00:34:23Z</dcterms:created>
  <dcterms:modified xsi:type="dcterms:W3CDTF">2026-07-14T00:34:23Z</dcterms:modified>
</cp:coreProperties>
</file>