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2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3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50" b="0" i="0" u="none" strike="noStrike">
                <a:solidFill>
                  <a:srgbClr val="0B3D2E"/>
                </a:solidFill>
                <a:latin typeface="Georgia"/>
              </a:defRPr>
            </a:pPr>
            <a:r>
              <a:rPr sz="1250" b="0" i="0" u="none" strike="noStrike">
                <a:solidFill>
                  <a:srgbClr val="0B3D2E"/>
                </a:solidFill>
                <a:latin typeface="Georgia"/>
              </a:rPr>
              <a:t>Triangular memberships on [0, 10] — a partition of unity (seed 26210)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μ_Low</c:v>
                </c:pt>
              </c:strCache>
            </c:strRef>
          </c:tx>
          <c:spPr>
            <a:solidFill>
              <a:srgbClr val="8A8F8B"/>
            </a:solidFill>
            <a:ln w="30480" cap="flat">
              <a:solidFill>
                <a:srgbClr val="8A8F8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8A8F8B"/>
              </a:solidFill>
              <a:ln w="9525" cap="flat">
                <a:solidFill>
                  <a:srgbClr val="8A8F8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Sheet1!$A$2:$A$22</c:f>
              <c:multiLvlStrCache>
                <c:ptCount val="21"/>
                <c:lvl>
                  <c:pt idx="0">
                    <c:v>0.0</c:v>
                  </c:pt>
                  <c:pt idx="1">
                    <c:v>0.5</c:v>
                  </c:pt>
                  <c:pt idx="2">
                    <c:v>1.0</c:v>
                  </c:pt>
                  <c:pt idx="3">
                    <c:v>1.5</c:v>
                  </c:pt>
                  <c:pt idx="4">
                    <c:v>2.0</c:v>
                  </c:pt>
                  <c:pt idx="5">
                    <c:v>2.5</c:v>
                  </c:pt>
                  <c:pt idx="6">
                    <c:v>3.0</c:v>
                  </c:pt>
                  <c:pt idx="7">
                    <c:v>3.5</c:v>
                  </c:pt>
                  <c:pt idx="8">
                    <c:v>4.0</c:v>
                  </c:pt>
                  <c:pt idx="9">
                    <c:v>4.5</c:v>
                  </c:pt>
                  <c:pt idx="10">
                    <c:v>5.0</c:v>
                  </c:pt>
                  <c:pt idx="11">
                    <c:v>5.5</c:v>
                  </c:pt>
                  <c:pt idx="12">
                    <c:v>6.0</c:v>
                  </c:pt>
                  <c:pt idx="13">
                    <c:v>6.5</c:v>
                  </c:pt>
                  <c:pt idx="14">
                    <c:v>7.0</c:v>
                  </c:pt>
                  <c:pt idx="15">
                    <c:v>7.5</c:v>
                  </c:pt>
                  <c:pt idx="16">
                    <c:v>8.0</c:v>
                  </c:pt>
                  <c:pt idx="17">
                    <c:v>8.5</c:v>
                  </c:pt>
                  <c:pt idx="18">
                    <c:v>9.0</c:v>
                  </c:pt>
                  <c:pt idx="19">
                    <c:v>9.5</c:v>
                  </c:pt>
                  <c:pt idx="20">
                    <c:v>10.0</c:v>
                  </c:pt>
                </c:lvl>
              </c:multiLvlStrCache>
            </c:multiLvlStrRef>
          </c:cat>
          <c:val>
            <c:numRef>
              <c:f>Sheet1!$B$2:$B$22</c:f>
              <c:numCache>
                <c:formatCode>General</c:formatCode>
                <c:ptCount val="21"/>
                <c:pt idx="0">
                  <c:v>1</c:v>
                </c:pt>
                <c:pt idx="1">
                  <c:v>0.9</c:v>
                </c:pt>
                <c:pt idx="2">
                  <c:v>0.8</c:v>
                </c:pt>
                <c:pt idx="3">
                  <c:v>0.7</c:v>
                </c:pt>
                <c:pt idx="4">
                  <c:v>0.6</c:v>
                </c:pt>
                <c:pt idx="5">
                  <c:v>0.5</c:v>
                </c:pt>
                <c:pt idx="6">
                  <c:v>0.4</c:v>
                </c:pt>
                <c:pt idx="7">
                  <c:v>0.3</c:v>
                </c:pt>
                <c:pt idx="8">
                  <c:v>0.2</c:v>
                </c:pt>
                <c:pt idx="9">
                  <c:v>0.1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μ_Medium</c:v>
                </c:pt>
              </c:strCache>
            </c:strRef>
          </c:tx>
          <c:spPr>
            <a:solidFill>
              <a:srgbClr val="C8A24B"/>
            </a:solidFill>
            <a:ln w="30480" cap="flat">
              <a:solidFill>
                <a:srgbClr val="C8A24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C8A24B"/>
              </a:solidFill>
              <a:ln w="9525" cap="flat">
                <a:solidFill>
                  <a:srgbClr val="C8A24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Sheet1!$A$2:$A$22</c:f>
              <c:multiLvlStrCache>
                <c:ptCount val="21"/>
                <c:lvl>
                  <c:pt idx="0">
                    <c:v>0.0</c:v>
                  </c:pt>
                  <c:pt idx="1">
                    <c:v>0.5</c:v>
                  </c:pt>
                  <c:pt idx="2">
                    <c:v>1.0</c:v>
                  </c:pt>
                  <c:pt idx="3">
                    <c:v>1.5</c:v>
                  </c:pt>
                  <c:pt idx="4">
                    <c:v>2.0</c:v>
                  </c:pt>
                  <c:pt idx="5">
                    <c:v>2.5</c:v>
                  </c:pt>
                  <c:pt idx="6">
                    <c:v>3.0</c:v>
                  </c:pt>
                  <c:pt idx="7">
                    <c:v>3.5</c:v>
                  </c:pt>
                  <c:pt idx="8">
                    <c:v>4.0</c:v>
                  </c:pt>
                  <c:pt idx="9">
                    <c:v>4.5</c:v>
                  </c:pt>
                  <c:pt idx="10">
                    <c:v>5.0</c:v>
                  </c:pt>
                  <c:pt idx="11">
                    <c:v>5.5</c:v>
                  </c:pt>
                  <c:pt idx="12">
                    <c:v>6.0</c:v>
                  </c:pt>
                  <c:pt idx="13">
                    <c:v>6.5</c:v>
                  </c:pt>
                  <c:pt idx="14">
                    <c:v>7.0</c:v>
                  </c:pt>
                  <c:pt idx="15">
                    <c:v>7.5</c:v>
                  </c:pt>
                  <c:pt idx="16">
                    <c:v>8.0</c:v>
                  </c:pt>
                  <c:pt idx="17">
                    <c:v>8.5</c:v>
                  </c:pt>
                  <c:pt idx="18">
                    <c:v>9.0</c:v>
                  </c:pt>
                  <c:pt idx="19">
                    <c:v>9.5</c:v>
                  </c:pt>
                  <c:pt idx="20">
                    <c:v>10.0</c:v>
                  </c:pt>
                </c:lvl>
              </c:multiLvlStrCache>
            </c:multiLvlStrRef>
          </c:cat>
          <c:val>
            <c:numRef>
              <c:f>Sheet1!$C$2:$C$22</c:f>
              <c:numCache>
                <c:formatCode>General</c:formatCode>
                <c:ptCount val="2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0.9</c:v>
                </c:pt>
                <c:pt idx="12">
                  <c:v>0.8</c:v>
                </c:pt>
                <c:pt idx="13">
                  <c:v>0.7</c:v>
                </c:pt>
                <c:pt idx="14">
                  <c:v>0.6</c:v>
                </c:pt>
                <c:pt idx="15">
                  <c:v>0.5</c:v>
                </c:pt>
                <c:pt idx="16">
                  <c:v>0.4</c:v>
                </c:pt>
                <c:pt idx="17">
                  <c:v>0.3</c:v>
                </c:pt>
                <c:pt idx="18">
                  <c:v>0.2</c:v>
                </c:pt>
                <c:pt idx="19">
                  <c:v>0.1</c:v>
                </c:pt>
                <c:pt idx="20">
                  <c:v>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μ_High</c:v>
                </c:pt>
              </c:strCache>
            </c:strRef>
          </c:tx>
          <c:spPr>
            <a:solidFill>
              <a:srgbClr val="0B3D2E"/>
            </a:solidFill>
            <a:ln w="30480" cap="flat">
              <a:solidFill>
                <a:srgbClr val="0B3D2E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0B3D2E"/>
              </a:solidFill>
              <a:ln w="9525" cap="flat">
                <a:solidFill>
                  <a:srgbClr val="0B3D2E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Sheet1!$A$2:$A$22</c:f>
              <c:multiLvlStrCache>
                <c:ptCount val="21"/>
                <c:lvl>
                  <c:pt idx="0">
                    <c:v>0.0</c:v>
                  </c:pt>
                  <c:pt idx="1">
                    <c:v>0.5</c:v>
                  </c:pt>
                  <c:pt idx="2">
                    <c:v>1.0</c:v>
                  </c:pt>
                  <c:pt idx="3">
                    <c:v>1.5</c:v>
                  </c:pt>
                  <c:pt idx="4">
                    <c:v>2.0</c:v>
                  </c:pt>
                  <c:pt idx="5">
                    <c:v>2.5</c:v>
                  </c:pt>
                  <c:pt idx="6">
                    <c:v>3.0</c:v>
                  </c:pt>
                  <c:pt idx="7">
                    <c:v>3.5</c:v>
                  </c:pt>
                  <c:pt idx="8">
                    <c:v>4.0</c:v>
                  </c:pt>
                  <c:pt idx="9">
                    <c:v>4.5</c:v>
                  </c:pt>
                  <c:pt idx="10">
                    <c:v>5.0</c:v>
                  </c:pt>
                  <c:pt idx="11">
                    <c:v>5.5</c:v>
                  </c:pt>
                  <c:pt idx="12">
                    <c:v>6.0</c:v>
                  </c:pt>
                  <c:pt idx="13">
                    <c:v>6.5</c:v>
                  </c:pt>
                  <c:pt idx="14">
                    <c:v>7.0</c:v>
                  </c:pt>
                  <c:pt idx="15">
                    <c:v>7.5</c:v>
                  </c:pt>
                  <c:pt idx="16">
                    <c:v>8.0</c:v>
                  </c:pt>
                  <c:pt idx="17">
                    <c:v>8.5</c:v>
                  </c:pt>
                  <c:pt idx="18">
                    <c:v>9.0</c:v>
                  </c:pt>
                  <c:pt idx="19">
                    <c:v>9.5</c:v>
                  </c:pt>
                  <c:pt idx="20">
                    <c:v>10.0</c:v>
                  </c:pt>
                </c:lvl>
              </c:multiLvlStrCache>
            </c:multiLvlStrRef>
          </c:cat>
          <c:val>
            <c:numRef>
              <c:f>Sheet1!$D$2:$D$22</c:f>
              <c:numCache>
                <c:formatCode>General</c:formatCode>
                <c:ptCount val="2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0.1</c:v>
                </c:pt>
                <c:pt idx="12">
                  <c:v>0.2</c:v>
                </c:pt>
                <c:pt idx="13">
                  <c:v>0.3</c:v>
                </c:pt>
                <c:pt idx="14">
                  <c:v>0.4</c:v>
                </c:pt>
                <c:pt idx="15">
                  <c:v>0.5</c:v>
                </c:pt>
                <c:pt idx="16">
                  <c:v>0.6</c:v>
                </c:pt>
                <c:pt idx="17">
                  <c:v>0.7</c:v>
                </c:pt>
                <c:pt idx="18">
                  <c:v>0.8</c:v>
                </c:pt>
                <c:pt idx="19">
                  <c:v>0.9</c:v>
                </c:pt>
                <c:pt idx="20">
                  <c:v>1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demand x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5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membership μ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0B3D2E"/>
                </a:solidFill>
                <a:latin typeface="Georgia"/>
              </a:defRPr>
            </a:pPr>
            <a:r>
              <a:rPr sz="1200" b="0" i="0" u="none" strike="noStrike">
                <a:solidFill>
                  <a:srgbClr val="0B3D2E"/>
                </a:solidFill>
                <a:latin typeface="Georgia"/>
              </a:rPr>
              <a:t>Same rules, two dispatch disciplines — one jumps 1.16, one steps 0.22 (seed 26210)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crisp switch at x = 5</c:v>
                </c:pt>
              </c:strCache>
            </c:strRef>
          </c:tx>
          <c:spPr>
            <a:solidFill>
              <a:srgbClr val="8A8F8B"/>
            </a:solidFill>
            <a:ln w="30480" cap="flat">
              <a:solidFill>
                <a:srgbClr val="8A8F8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8A8F8B"/>
              </a:solidFill>
              <a:ln w="9525" cap="flat">
                <a:solidFill>
                  <a:srgbClr val="8A8F8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Sheet1!$A$2:$A$22</c:f>
              <c:multiLvlStrCache>
                <c:ptCount val="21"/>
                <c:lvl>
                  <c:pt idx="0">
                    <c:v>0.0</c:v>
                  </c:pt>
                  <c:pt idx="1">
                    <c:v>0.5</c:v>
                  </c:pt>
                  <c:pt idx="2">
                    <c:v>1.0</c:v>
                  </c:pt>
                  <c:pt idx="3">
                    <c:v>1.5</c:v>
                  </c:pt>
                  <c:pt idx="4">
                    <c:v>2.0</c:v>
                  </c:pt>
                  <c:pt idx="5">
                    <c:v>2.5</c:v>
                  </c:pt>
                  <c:pt idx="6">
                    <c:v>3.0</c:v>
                  </c:pt>
                  <c:pt idx="7">
                    <c:v>3.5</c:v>
                  </c:pt>
                  <c:pt idx="8">
                    <c:v>4.0</c:v>
                  </c:pt>
                  <c:pt idx="9">
                    <c:v>4.5</c:v>
                  </c:pt>
                  <c:pt idx="10">
                    <c:v>5.0</c:v>
                  </c:pt>
                  <c:pt idx="11">
                    <c:v>5.5</c:v>
                  </c:pt>
                  <c:pt idx="12">
                    <c:v>6.0</c:v>
                  </c:pt>
                  <c:pt idx="13">
                    <c:v>6.5</c:v>
                  </c:pt>
                  <c:pt idx="14">
                    <c:v>7.0</c:v>
                  </c:pt>
                  <c:pt idx="15">
                    <c:v>7.5</c:v>
                  </c:pt>
                  <c:pt idx="16">
                    <c:v>8.0</c:v>
                  </c:pt>
                  <c:pt idx="17">
                    <c:v>8.5</c:v>
                  </c:pt>
                  <c:pt idx="18">
                    <c:v>9.0</c:v>
                  </c:pt>
                  <c:pt idx="19">
                    <c:v>9.5</c:v>
                  </c:pt>
                  <c:pt idx="20">
                    <c:v>10.0</c:v>
                  </c:pt>
                </c:lvl>
              </c:multiLvlStrCache>
            </c:multiLvlStrRef>
          </c:cat>
          <c:val>
            <c:numRef>
              <c:f>Sheet1!$B$2:$B$22</c:f>
              <c:numCache>
                <c:formatCode>General</c:formatCode>
                <c:ptCount val="21"/>
                <c:pt idx="0">
                  <c:v>3</c:v>
                </c:pt>
                <c:pt idx="1">
                  <c:v>3.3</c:v>
                </c:pt>
                <c:pt idx="2">
                  <c:v>3.6</c:v>
                </c:pt>
                <c:pt idx="3">
                  <c:v>3.9</c:v>
                </c:pt>
                <c:pt idx="4">
                  <c:v>4.2</c:v>
                </c:pt>
                <c:pt idx="5">
                  <c:v>4.5</c:v>
                </c:pt>
                <c:pt idx="6">
                  <c:v>4.8</c:v>
                </c:pt>
                <c:pt idx="7">
                  <c:v>5.1</c:v>
                </c:pt>
                <c:pt idx="8">
                  <c:v>5.4</c:v>
                </c:pt>
                <c:pt idx="9">
                  <c:v>5.7</c:v>
                </c:pt>
                <c:pt idx="10">
                  <c:v>7</c:v>
                </c:pt>
                <c:pt idx="11">
                  <c:v>7.5</c:v>
                </c:pt>
                <c:pt idx="12">
                  <c:v>8</c:v>
                </c:pt>
                <c:pt idx="13">
                  <c:v>8.5</c:v>
                </c:pt>
                <c:pt idx="14">
                  <c:v>9</c:v>
                </c:pt>
                <c:pt idx="15">
                  <c:v>9.5</c:v>
                </c:pt>
                <c:pt idx="16">
                  <c:v>10</c:v>
                </c:pt>
                <c:pt idx="17">
                  <c:v>10.5</c:v>
                </c:pt>
                <c:pt idx="18">
                  <c:v>11</c:v>
                </c:pt>
                <c:pt idx="19">
                  <c:v>11.5</c:v>
                </c:pt>
                <c:pt idx="20">
                  <c:v>12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fuzzy Sugeno blend</c:v>
                </c:pt>
              </c:strCache>
            </c:strRef>
          </c:tx>
          <c:spPr>
            <a:solidFill>
              <a:srgbClr val="C8A24B"/>
            </a:solidFill>
            <a:ln w="30480" cap="flat">
              <a:solidFill>
                <a:srgbClr val="C8A24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C8A24B"/>
              </a:solidFill>
              <a:ln w="9525" cap="flat">
                <a:solidFill>
                  <a:srgbClr val="C8A24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Sheet1!$A$2:$A$22</c:f>
              <c:multiLvlStrCache>
                <c:ptCount val="21"/>
                <c:lvl>
                  <c:pt idx="0">
                    <c:v>0.0</c:v>
                  </c:pt>
                  <c:pt idx="1">
                    <c:v>0.5</c:v>
                  </c:pt>
                  <c:pt idx="2">
                    <c:v>1.0</c:v>
                  </c:pt>
                  <c:pt idx="3">
                    <c:v>1.5</c:v>
                  </c:pt>
                  <c:pt idx="4">
                    <c:v>2.0</c:v>
                  </c:pt>
                  <c:pt idx="5">
                    <c:v>2.5</c:v>
                  </c:pt>
                  <c:pt idx="6">
                    <c:v>3.0</c:v>
                  </c:pt>
                  <c:pt idx="7">
                    <c:v>3.5</c:v>
                  </c:pt>
                  <c:pt idx="8">
                    <c:v>4.0</c:v>
                  </c:pt>
                  <c:pt idx="9">
                    <c:v>4.5</c:v>
                  </c:pt>
                  <c:pt idx="10">
                    <c:v>5.0</c:v>
                  </c:pt>
                  <c:pt idx="11">
                    <c:v>5.5</c:v>
                  </c:pt>
                  <c:pt idx="12">
                    <c:v>6.0</c:v>
                  </c:pt>
                  <c:pt idx="13">
                    <c:v>6.5</c:v>
                  </c:pt>
                  <c:pt idx="14">
                    <c:v>7.0</c:v>
                  </c:pt>
                  <c:pt idx="15">
                    <c:v>7.5</c:v>
                  </c:pt>
                  <c:pt idx="16">
                    <c:v>8.0</c:v>
                  </c:pt>
                  <c:pt idx="17">
                    <c:v>8.5</c:v>
                  </c:pt>
                  <c:pt idx="18">
                    <c:v>9.0</c:v>
                  </c:pt>
                  <c:pt idx="19">
                    <c:v>9.5</c:v>
                  </c:pt>
                  <c:pt idx="20">
                    <c:v>10.0</c:v>
                  </c:pt>
                </c:lvl>
              </c:multiLvlStrCache>
            </c:multiLvlStrRef>
          </c:cat>
          <c:val>
            <c:numRef>
              <c:f>Sheet1!$C$2:$C$22</c:f>
              <c:numCache>
                <c:formatCode>General</c:formatCode>
                <c:ptCount val="21"/>
                <c:pt idx="0">
                  <c:v>1</c:v>
                </c:pt>
                <c:pt idx="1">
                  <c:v>1.32</c:v>
                </c:pt>
                <c:pt idx="2">
                  <c:v>1.68</c:v>
                </c:pt>
                <c:pt idx="3">
                  <c:v>2.08</c:v>
                </c:pt>
                <c:pt idx="4">
                  <c:v>2.52</c:v>
                </c:pt>
                <c:pt idx="5">
                  <c:v>3</c:v>
                </c:pt>
                <c:pt idx="6">
                  <c:v>3.52</c:v>
                </c:pt>
                <c:pt idx="7">
                  <c:v>4.08</c:v>
                </c:pt>
                <c:pt idx="8">
                  <c:v>4.68</c:v>
                </c:pt>
                <c:pt idx="9">
                  <c:v>5.32</c:v>
                </c:pt>
                <c:pt idx="10">
                  <c:v>6</c:v>
                </c:pt>
                <c:pt idx="11">
                  <c:v>6.42</c:v>
                </c:pt>
                <c:pt idx="12">
                  <c:v>6.88</c:v>
                </c:pt>
                <c:pt idx="13">
                  <c:v>7.38</c:v>
                </c:pt>
                <c:pt idx="14">
                  <c:v>7.92</c:v>
                </c:pt>
                <c:pt idx="15">
                  <c:v>8.5</c:v>
                </c:pt>
                <c:pt idx="16">
                  <c:v>9.12</c:v>
                </c:pt>
                <c:pt idx="17">
                  <c:v>9.78</c:v>
                </c:pt>
                <c:pt idx="18">
                  <c:v>10.48</c:v>
                </c:pt>
                <c:pt idx="19">
                  <c:v>11.22</c:v>
                </c:pt>
                <c:pt idx="20">
                  <c:v>12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demand x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5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decision y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50" b="0" i="0" u="none" strike="noStrike">
                <a:solidFill>
                  <a:srgbClr val="0B3D2E"/>
                </a:solidFill>
                <a:latin typeface="Georgia"/>
              </a:defRPr>
            </a:pPr>
            <a:r>
              <a:rPr sz="1250" b="0" i="0" u="none" strike="noStrike">
                <a:solidFill>
                  <a:srgbClr val="0B3D2E"/>
                </a:solidFill>
                <a:latin typeface="Georgia"/>
              </a:rPr>
              <a:t>Same three rules, same triangles — only the consequents moved (seed 26210)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true cost curve</c:v>
                </c:pt>
              </c:strCache>
            </c:strRef>
          </c:tx>
          <c:spPr>
            <a:solidFill>
              <a:srgbClr val="17231F"/>
            </a:solidFill>
            <a:ln w="29210" cap="flat">
              <a:solidFill>
                <a:srgbClr val="17231F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17231F"/>
              </a:solidFill>
              <a:ln w="9525" cap="flat">
                <a:solidFill>
                  <a:srgbClr val="17231F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Sheet1!$A$2:$A$22</c:f>
              <c:multiLvlStrCache>
                <c:ptCount val="21"/>
                <c:lvl>
                  <c:pt idx="0">
                    <c:v>0.0</c:v>
                  </c:pt>
                  <c:pt idx="1">
                    <c:v>0.5</c:v>
                  </c:pt>
                  <c:pt idx="2">
                    <c:v>1.0</c:v>
                  </c:pt>
                  <c:pt idx="3">
                    <c:v>1.5</c:v>
                  </c:pt>
                  <c:pt idx="4">
                    <c:v>2.0</c:v>
                  </c:pt>
                  <c:pt idx="5">
                    <c:v>2.5</c:v>
                  </c:pt>
                  <c:pt idx="6">
                    <c:v>3.0</c:v>
                  </c:pt>
                  <c:pt idx="7">
                    <c:v>3.5</c:v>
                  </c:pt>
                  <c:pt idx="8">
                    <c:v>4.0</c:v>
                  </c:pt>
                  <c:pt idx="9">
                    <c:v>4.5</c:v>
                  </c:pt>
                  <c:pt idx="10">
                    <c:v>5.0</c:v>
                  </c:pt>
                  <c:pt idx="11">
                    <c:v>5.5</c:v>
                  </c:pt>
                  <c:pt idx="12">
                    <c:v>6.0</c:v>
                  </c:pt>
                  <c:pt idx="13">
                    <c:v>6.5</c:v>
                  </c:pt>
                  <c:pt idx="14">
                    <c:v>7.0</c:v>
                  </c:pt>
                  <c:pt idx="15">
                    <c:v>7.5</c:v>
                  </c:pt>
                  <c:pt idx="16">
                    <c:v>8.0</c:v>
                  </c:pt>
                  <c:pt idx="17">
                    <c:v>8.5</c:v>
                  </c:pt>
                  <c:pt idx="18">
                    <c:v>9.0</c:v>
                  </c:pt>
                  <c:pt idx="19">
                    <c:v>9.5</c:v>
                  </c:pt>
                  <c:pt idx="20">
                    <c:v>10.0</c:v>
                  </c:pt>
                </c:lvl>
              </c:multiLvlStrCache>
            </c:multiLvlStrRef>
          </c:cat>
          <c:val>
            <c:numRef>
              <c:f>Sheet1!$B$2:$B$22</c:f>
              <c:numCache>
                <c:formatCode>General</c:formatCode>
                <c:ptCount val="21"/>
                <c:pt idx="0">
                  <c:v>20</c:v>
                </c:pt>
                <c:pt idx="1">
                  <c:v>18.5875</c:v>
                </c:pt>
                <c:pt idx="2">
                  <c:v>17.35</c:v>
                </c:pt>
                <c:pt idx="3">
                  <c:v>16.2875</c:v>
                </c:pt>
                <c:pt idx="4">
                  <c:v>15.4</c:v>
                </c:pt>
                <c:pt idx="5">
                  <c:v>14.6875</c:v>
                </c:pt>
                <c:pt idx="6">
                  <c:v>14.15</c:v>
                </c:pt>
                <c:pt idx="7">
                  <c:v>13.7875</c:v>
                </c:pt>
                <c:pt idx="8">
                  <c:v>13.6</c:v>
                </c:pt>
                <c:pt idx="9">
                  <c:v>13.5875</c:v>
                </c:pt>
                <c:pt idx="10">
                  <c:v>13.75</c:v>
                </c:pt>
                <c:pt idx="11">
                  <c:v>14.0875</c:v>
                </c:pt>
                <c:pt idx="12">
                  <c:v>14.6</c:v>
                </c:pt>
                <c:pt idx="13">
                  <c:v>15.2875</c:v>
                </c:pt>
                <c:pt idx="14">
                  <c:v>16.15</c:v>
                </c:pt>
                <c:pt idx="15">
                  <c:v>17.1875</c:v>
                </c:pt>
                <c:pt idx="16">
                  <c:v>18.4</c:v>
                </c:pt>
                <c:pt idx="17">
                  <c:v>19.7875</c:v>
                </c:pt>
                <c:pt idx="18">
                  <c:v>21.35</c:v>
                </c:pt>
                <c:pt idx="19">
                  <c:v>23.0875</c:v>
                </c:pt>
                <c:pt idx="20">
                  <c:v>25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expert rules (RMSE 11.78)</c:v>
                </c:pt>
              </c:strCache>
            </c:strRef>
          </c:tx>
          <c:spPr>
            <a:solidFill>
              <a:srgbClr val="8A8F8B"/>
            </a:solidFill>
            <a:ln w="29210" cap="flat">
              <a:solidFill>
                <a:srgbClr val="8A8F8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8A8F8B"/>
              </a:solidFill>
              <a:ln w="9525" cap="flat">
                <a:solidFill>
                  <a:srgbClr val="8A8F8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Sheet1!$A$2:$A$22</c:f>
              <c:multiLvlStrCache>
                <c:ptCount val="21"/>
                <c:lvl>
                  <c:pt idx="0">
                    <c:v>0.0</c:v>
                  </c:pt>
                  <c:pt idx="1">
                    <c:v>0.5</c:v>
                  </c:pt>
                  <c:pt idx="2">
                    <c:v>1.0</c:v>
                  </c:pt>
                  <c:pt idx="3">
                    <c:v>1.5</c:v>
                  </c:pt>
                  <c:pt idx="4">
                    <c:v>2.0</c:v>
                  </c:pt>
                  <c:pt idx="5">
                    <c:v>2.5</c:v>
                  </c:pt>
                  <c:pt idx="6">
                    <c:v>3.0</c:v>
                  </c:pt>
                  <c:pt idx="7">
                    <c:v>3.5</c:v>
                  </c:pt>
                  <c:pt idx="8">
                    <c:v>4.0</c:v>
                  </c:pt>
                  <c:pt idx="9">
                    <c:v>4.5</c:v>
                  </c:pt>
                  <c:pt idx="10">
                    <c:v>5.0</c:v>
                  </c:pt>
                  <c:pt idx="11">
                    <c:v>5.5</c:v>
                  </c:pt>
                  <c:pt idx="12">
                    <c:v>6.0</c:v>
                  </c:pt>
                  <c:pt idx="13">
                    <c:v>6.5</c:v>
                  </c:pt>
                  <c:pt idx="14">
                    <c:v>7.0</c:v>
                  </c:pt>
                  <c:pt idx="15">
                    <c:v>7.5</c:v>
                  </c:pt>
                  <c:pt idx="16">
                    <c:v>8.0</c:v>
                  </c:pt>
                  <c:pt idx="17">
                    <c:v>8.5</c:v>
                  </c:pt>
                  <c:pt idx="18">
                    <c:v>9.0</c:v>
                  </c:pt>
                  <c:pt idx="19">
                    <c:v>9.5</c:v>
                  </c:pt>
                  <c:pt idx="20">
                    <c:v>10.0</c:v>
                  </c:pt>
                </c:lvl>
              </c:multiLvlStrCache>
            </c:multiLvlStrRef>
          </c:cat>
          <c:val>
            <c:numRef>
              <c:f>Sheet1!$C$2:$C$22</c:f>
              <c:numCache>
                <c:formatCode>General</c:formatCode>
                <c:ptCount val="21"/>
                <c:pt idx="0">
                  <c:v>1</c:v>
                </c:pt>
                <c:pt idx="1">
                  <c:v>1.32</c:v>
                </c:pt>
                <c:pt idx="2">
                  <c:v>1.68</c:v>
                </c:pt>
                <c:pt idx="3">
                  <c:v>2.08</c:v>
                </c:pt>
                <c:pt idx="4">
                  <c:v>2.52</c:v>
                </c:pt>
                <c:pt idx="5">
                  <c:v>3</c:v>
                </c:pt>
                <c:pt idx="6">
                  <c:v>3.52</c:v>
                </c:pt>
                <c:pt idx="7">
                  <c:v>4.08</c:v>
                </c:pt>
                <c:pt idx="8">
                  <c:v>4.68</c:v>
                </c:pt>
                <c:pt idx="9">
                  <c:v>5.32</c:v>
                </c:pt>
                <c:pt idx="10">
                  <c:v>6</c:v>
                </c:pt>
                <c:pt idx="11">
                  <c:v>6.42</c:v>
                </c:pt>
                <c:pt idx="12">
                  <c:v>6.88</c:v>
                </c:pt>
                <c:pt idx="13">
                  <c:v>7.38</c:v>
                </c:pt>
                <c:pt idx="14">
                  <c:v>7.92</c:v>
                </c:pt>
                <c:pt idx="15">
                  <c:v>8.5</c:v>
                </c:pt>
                <c:pt idx="16">
                  <c:v>9.12</c:v>
                </c:pt>
                <c:pt idx="17">
                  <c:v>9.78</c:v>
                </c:pt>
                <c:pt idx="18">
                  <c:v>10.48</c:v>
                </c:pt>
                <c:pt idx="19">
                  <c:v>11.22</c:v>
                </c:pt>
                <c:pt idx="20">
                  <c:v>12</c:v>
                </c:pt>
              </c:numCache>
            </c:numRef>
          </c:val>
          <c:smooth val="1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ANFIS-calibrated (RMSE 0.0003)</c:v>
                </c:pt>
              </c:strCache>
            </c:strRef>
          </c:tx>
          <c:spPr>
            <a:solidFill>
              <a:srgbClr val="C8A24B"/>
            </a:solidFill>
            <a:ln w="29210" cap="flat">
              <a:solidFill>
                <a:srgbClr val="C8A24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C8A24B"/>
              </a:solidFill>
              <a:ln w="9525" cap="flat">
                <a:solidFill>
                  <a:srgbClr val="C8A24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Sheet1!$A$2:$A$22</c:f>
              <c:multiLvlStrCache>
                <c:ptCount val="21"/>
                <c:lvl>
                  <c:pt idx="0">
                    <c:v>0.0</c:v>
                  </c:pt>
                  <c:pt idx="1">
                    <c:v>0.5</c:v>
                  </c:pt>
                  <c:pt idx="2">
                    <c:v>1.0</c:v>
                  </c:pt>
                  <c:pt idx="3">
                    <c:v>1.5</c:v>
                  </c:pt>
                  <c:pt idx="4">
                    <c:v>2.0</c:v>
                  </c:pt>
                  <c:pt idx="5">
                    <c:v>2.5</c:v>
                  </c:pt>
                  <c:pt idx="6">
                    <c:v>3.0</c:v>
                  </c:pt>
                  <c:pt idx="7">
                    <c:v>3.5</c:v>
                  </c:pt>
                  <c:pt idx="8">
                    <c:v>4.0</c:v>
                  </c:pt>
                  <c:pt idx="9">
                    <c:v>4.5</c:v>
                  </c:pt>
                  <c:pt idx="10">
                    <c:v>5.0</c:v>
                  </c:pt>
                  <c:pt idx="11">
                    <c:v>5.5</c:v>
                  </c:pt>
                  <c:pt idx="12">
                    <c:v>6.0</c:v>
                  </c:pt>
                  <c:pt idx="13">
                    <c:v>6.5</c:v>
                  </c:pt>
                  <c:pt idx="14">
                    <c:v>7.0</c:v>
                  </c:pt>
                  <c:pt idx="15">
                    <c:v>7.5</c:v>
                  </c:pt>
                  <c:pt idx="16">
                    <c:v>8.0</c:v>
                  </c:pt>
                  <c:pt idx="17">
                    <c:v>8.5</c:v>
                  </c:pt>
                  <c:pt idx="18">
                    <c:v>9.0</c:v>
                  </c:pt>
                  <c:pt idx="19">
                    <c:v>9.5</c:v>
                  </c:pt>
                  <c:pt idx="20">
                    <c:v>10.0</c:v>
                  </c:pt>
                </c:lvl>
              </c:multiLvlStrCache>
            </c:multiLvlStrRef>
          </c:cat>
          <c:val>
            <c:numRef>
              <c:f>Sheet1!$D$2:$D$22</c:f>
              <c:numCache>
                <c:formatCode>General</c:formatCode>
                <c:ptCount val="21"/>
                <c:pt idx="0">
                  <c:v>20</c:v>
                </c:pt>
                <c:pt idx="1">
                  <c:v>18.5875</c:v>
                </c:pt>
                <c:pt idx="2">
                  <c:v>17.35</c:v>
                </c:pt>
                <c:pt idx="3">
                  <c:v>16.2874</c:v>
                </c:pt>
                <c:pt idx="4">
                  <c:v>15.3999</c:v>
                </c:pt>
                <c:pt idx="5">
                  <c:v>14.6874</c:v>
                </c:pt>
                <c:pt idx="6">
                  <c:v>14.1499</c:v>
                </c:pt>
                <c:pt idx="7">
                  <c:v>13.7874</c:v>
                </c:pt>
                <c:pt idx="8">
                  <c:v>13.5998</c:v>
                </c:pt>
                <c:pt idx="9">
                  <c:v>13.5873</c:v>
                </c:pt>
                <c:pt idx="10">
                  <c:v>13.7498</c:v>
                </c:pt>
                <c:pt idx="11">
                  <c:v>14.0873</c:v>
                </c:pt>
                <c:pt idx="12">
                  <c:v>14.5997</c:v>
                </c:pt>
                <c:pt idx="13">
                  <c:v>15.2872</c:v>
                </c:pt>
                <c:pt idx="14">
                  <c:v>16.1497</c:v>
                </c:pt>
                <c:pt idx="15">
                  <c:v>17.1872</c:v>
                </c:pt>
                <c:pt idx="16">
                  <c:v>18.3996</c:v>
                </c:pt>
                <c:pt idx="17">
                  <c:v>19.7871</c:v>
                </c:pt>
                <c:pt idx="18">
                  <c:v>21.3496</c:v>
                </c:pt>
                <c:pt idx="19">
                  <c:v>23.087</c:v>
                </c:pt>
                <c:pt idx="20">
                  <c:v>24.9995</c:v>
                </c:pt>
              </c:numCache>
            </c:numRef>
          </c:val>
          <c:smooth val="1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x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5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cost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5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091172" y="2251710"/>
            <a:ext cx="4837176" cy="26289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7722108" y="2598725"/>
            <a:ext cx="3575304" cy="19348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300466" y="2914193"/>
            <a:ext cx="2418588" cy="1303934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8826246" y="3198114"/>
            <a:ext cx="1367028" cy="73609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45752" y="35021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Shape 6"/>
          <p:cNvSpPr/>
          <p:nvPr/>
        </p:nvSpPr>
        <p:spPr>
          <a:xfrm flipV="1">
            <a:off x="6949440" y="5120640"/>
            <a:ext cx="73152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flipV="1">
            <a:off x="7680960" y="4480560"/>
            <a:ext cx="64008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V="1">
            <a:off x="8321040" y="3977640"/>
            <a:ext cx="594360" cy="50292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8915400" y="3657600"/>
            <a:ext cx="457200" cy="3200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9372600" y="3566160"/>
            <a:ext cx="137160" cy="914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132588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94360" y="1783080"/>
            <a:ext cx="749808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Neuro-Fuzzy Robust</a:t>
            </a:r>
            <a:endParaRPr lang="en-US" sz="3800" dirty="0"/>
          </a:p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Enterprise Optimization</a:t>
            </a:r>
            <a:endParaRPr lang="en-US" sz="3800" dirty="0"/>
          </a:p>
        </p:txBody>
      </p:sp>
      <p:sp>
        <p:nvSpPr>
          <p:cNvPr id="15" name="Text 13"/>
          <p:cNvSpPr/>
          <p:nvPr/>
        </p:nvSpPr>
        <p:spPr>
          <a:xfrm>
            <a:off x="640080" y="3886200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II · Chapter 10 · Week 12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40080" y="6126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Graduate course companion · Lab seed 26210 · AXIOM-10 (Vol. II)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LEARNING OUTCOME STATEMENTS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10 · seed 26210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After this chapter, you can…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57276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57276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10.1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463040" y="159105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Distinguish risk, ambiguity, and vagueness as decision-relevant categories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40080" y="209397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209397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10.2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463040" y="211226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Construct membership functions and verify partitions of unity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40080" y="261518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261518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10.3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463040" y="263347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Formalize linguistic variables and executable fuzzy rule bases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40080" y="313639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313639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10.4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463040" y="315468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 Sugeno inference as normalized-membership blends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640080" y="365760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" y="365760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10.5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463040" y="367588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Quantify robustness gains of smooth blending at regime boundaries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640080" y="417880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3" name="Text 21"/>
          <p:cNvSpPr/>
          <p:nvPr/>
        </p:nvSpPr>
        <p:spPr>
          <a:xfrm>
            <a:off x="640080" y="417880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10.6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463040" y="419709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Assemble ANFIS architectures and identify their learnable layers</a:t>
            </a:r>
            <a:endParaRPr lang="en-US" sz="1350" dirty="0"/>
          </a:p>
        </p:txBody>
      </p:sp>
      <p:sp>
        <p:nvSpPr>
          <p:cNvPr id="25" name="Shape 23"/>
          <p:cNvSpPr/>
          <p:nvPr/>
        </p:nvSpPr>
        <p:spPr>
          <a:xfrm>
            <a:off x="640080" y="470001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6" name="Text 24"/>
          <p:cNvSpPr/>
          <p:nvPr/>
        </p:nvSpPr>
        <p:spPr>
          <a:xfrm>
            <a:off x="640080" y="470001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10.7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463040" y="471830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Execute the least-squares consequent calibration</a:t>
            </a:r>
            <a:endParaRPr lang="en-US" sz="1350" dirty="0"/>
          </a:p>
        </p:txBody>
      </p:sp>
      <p:sp>
        <p:nvSpPr>
          <p:cNvPr id="28" name="Shape 26"/>
          <p:cNvSpPr/>
          <p:nvPr/>
        </p:nvSpPr>
        <p:spPr>
          <a:xfrm>
            <a:off x="640080" y="522122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9" name="Text 27"/>
          <p:cNvSpPr/>
          <p:nvPr/>
        </p:nvSpPr>
        <p:spPr>
          <a:xfrm>
            <a:off x="640080" y="522122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10.8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1463040" y="523951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Evaluate fitted decision surfaces and their approximation quality</a:t>
            </a:r>
            <a:endParaRPr lang="en-US" sz="1350" dirty="0"/>
          </a:p>
        </p:txBody>
      </p:sp>
      <p:sp>
        <p:nvSpPr>
          <p:cNvPr id="31" name="Shape 29"/>
          <p:cNvSpPr/>
          <p:nvPr/>
        </p:nvSpPr>
        <p:spPr>
          <a:xfrm>
            <a:off x="640080" y="574243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2" name="Text 30"/>
          <p:cNvSpPr/>
          <p:nvPr/>
        </p:nvSpPr>
        <p:spPr>
          <a:xfrm>
            <a:off x="640080" y="574243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10.9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1463040" y="576072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Embed fuzzy formulations in the canonical GEOP</a:t>
            </a:r>
            <a:endParaRPr lang="en-US" sz="1350" dirty="0"/>
          </a:p>
        </p:txBody>
      </p:sp>
      <p:sp>
        <p:nvSpPr>
          <p:cNvPr id="34" name="Shape 32"/>
          <p:cNvSpPr/>
          <p:nvPr/>
        </p:nvSpPr>
        <p:spPr>
          <a:xfrm>
            <a:off x="640080" y="626364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5" name="Text 33"/>
          <p:cNvSpPr/>
          <p:nvPr/>
        </p:nvSpPr>
        <p:spPr>
          <a:xfrm>
            <a:off x="640080" y="626364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10.10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1463040" y="628192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Position fuzzy and distributionally robust approaches on the ambiguity spectrum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ROADMAP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10 · seed 26210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 in six moves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§10.1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87452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Ambiguity &amp; the Limits of Worst-Case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30936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9224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§10.2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54380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Memberships &amp; Linguistic Variables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4008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§10.3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87452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Sugeno Inference &amp; Robustness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30936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9224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§10.4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54380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ANFIS &amp; the Learning Bargain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4008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296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§10.5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87452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Calibration in Action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30936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9224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§10.6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54380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Applications &amp; the Road to DRO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§10.1 LIMITATIONS OF CLASSICAL ROBUST OPTIMIZATION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10 · seed 26210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When the worst case is the wrong question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9 priced KNOWN randomness; classical robustness answers unknown randomness with a worst case over a hard set — correct when adversaries are real, paralyzing when they are not: the worst case of everything is usually 'do nothing'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Ambiguity (§10.2): most managerial uncertainty is neither a distribution nor an adversary — it is VAGUENESS: 'demand is somewhat low', 'integration risk is rather high'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chapter's unconventional route: formalize the vagueness directly — fuzzy variables, membership functions, linguistic rules — then let data calibrate what experts sketched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week's arc in three numbers: a partition of unity (nothing lost to fuzzification), a 5.3× robustness gain at a regime boundary, and an RMSE falling from 11.78 to 0.0003 when rules learn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§10.3–10.4 FUZZY VARIABLES AND MEMBERSHIP FUNCTIONS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10 · seed 26210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Graded truth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55448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Definitions — Fuzzy enterprise variable, membership function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Fuzzy Enterprise Variable (Def.) takes each value to a DEGREE: μ(x) ∈ [0, 1] rather than in/out. The Membership Function (Def.) is that grading — the crisp set's characteristic function, relaxed. Probability asks 'how likely?'; membership asks 'how much so?'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4290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lab's variable: demand on [0, 10] with Low, Medium, High as triangles — at x = 3, demand is 0.4 Low AND 0.6 Medium, simultaneously and coherently</a:t>
            </a:r>
            <a:endParaRPr lang="en-US" sz="13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partition of unity: μ_L + μ_M + μ_H = 1 everywhere — fuzzification redistributes certainty, it does not destroy it; the checkpoint reads 1.0000</a:t>
            </a:r>
            <a:endParaRPr lang="en-US" sz="13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Fuzzy Enterprise Representation Theorem: vague managerial predicates admit exact membership representations — vagueness made computable without being falsified into precision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§10.5 · ENTERPRISE LINGUISTIC VARIABLES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1155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boardroom's vocabulary, formalized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40080" y="1737360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8680" y="1810512"/>
            <a:ext cx="9144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Lv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874520" y="1810512"/>
            <a:ext cx="94640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linguistic variable (Def.)  —  </a:t>
            </a:r>
            <a:pPr indent="0" marL="0">
              <a:buNone/>
            </a:pPr>
            <a:r>
              <a:rPr lang="en-US" sz="11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'demand' with terms {Low, Medium, High} — a variable whose VALUES are words, each word a membership function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816352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68680" y="2889504"/>
            <a:ext cx="9144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μ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1874520" y="2889504"/>
            <a:ext cx="94640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grading at work  —  </a:t>
            </a:r>
            <a:pPr indent="0" marL="0">
              <a:buNone/>
            </a:pPr>
            <a:r>
              <a:rPr lang="en-US" sz="11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 = 3 reads as 'somewhat low, rather medium' — μ = (0.4, 0.6, 0.0), the sentence and the vector saying the same thing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40080" y="3895344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19050">
            <a:solidFill>
              <a:srgbClr val="C8A24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3968496"/>
            <a:ext cx="9144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IF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874520" y="3968496"/>
            <a:ext cx="94640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Rules in words  —  </a:t>
            </a:r>
            <a:pPr indent="0" marL="0">
              <a:buNone/>
            </a:pPr>
            <a:r>
              <a:rPr lang="en-US" sz="11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demand is Low THEN output = 1 + 0.2x — the Enterprise Fuzzy Rule Base (Def.): expert judgment stated in its native language, executable as written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40080" y="4974336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68680" y="5047488"/>
            <a:ext cx="9144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⊕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874520" y="5047488"/>
            <a:ext cx="94640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  —  </a:t>
            </a:r>
            <a:pPr indent="0" marL="0">
              <a:buNone/>
            </a:pPr>
            <a:r>
              <a:rPr lang="en-US" sz="11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strategy documents ARE linguistic rule bases — this machinery makes them computable without first mistranslating them into false precision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640080" y="612648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Fuzzy Constraints (Def., §10.6): walls with graded violation — 'roughly within budget' as mathematics. Seed 26210.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§10.4 · THE PARTITION, DRAWN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10 · seed 26210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Low, Medium, High — summing to one</a:t>
            </a:r>
            <a:endParaRPr lang="en-US" sz="27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640080" y="1600200"/>
          <a:ext cx="758952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8458200" y="1828800"/>
            <a:ext cx="3108960" cy="4023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x = 3:
</a:t>
            </a:r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 = (0.4, 0.6, 0.0), summing to exactly 1. Every x distributes one unit of membership across the vocabulary — the linguistic scale is complete and non-redundant, and every later computation (blending, learning) rides on that.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§10.7 ADAPTIVE NEURO-FUZZY INFERENCE SYSTEMS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10 · seed 26210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ANFIS: a rule base with layers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6002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Definition — Adaptive Neuro-Fuzzy Inference System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fuzzy rule base arranged as a network: layer 1 fuzzifies (memberships), layer 2 weighs rules, layer 3 normalizes, layer 4 applies consequents, layer 5 blends. Every layer differentiable — so the whole structure can LEARN, which is the 'neuro' earning its name.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52044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lab's instance (Sugeno form): three rules, linear consequents y_i = a_i + b_i·x, output the normalized-membership blend ŷ = Σ w̄_i y_i</a:t>
            </a:r>
            <a:endParaRPr lang="en-US" sz="13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Hand-set consequents give ŷ(3) = 3.52, ŷ(7) = 7.92 — the Enterprise Neuro-Fuzzy Policy (Def.) computed by four spreadsheet columns</a:t>
            </a:r>
            <a:endParaRPr lang="en-US" sz="13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Existence of Neuro-Fuzzy Enterprise Policies (Thm.) and ANFIS Approximation Theorem: with enough well-placed rules, the architecture approximates any continuous decision surface — universal approximation wearing linguistic clothes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§10.8 · THE BLEND HAS NO CLIFF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10 · seed 26210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Fuzzy vs crisp at the regime boundary</a:t>
            </a:r>
            <a:endParaRPr lang="en-US" sz="27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640080" y="1600200"/>
          <a:ext cx="758952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8458200" y="1828800"/>
            <a:ext cx="310896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5.3× calmer:
</a:t>
            </a:r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boundary-straddling inputs are exactly where measurement error and disagreement live — and where the crisp policy is most violent. The Neuro-Fuzzy Robustness Theorem generalizes what the ratio 1.16/0.22 exhibits: smooth blending bounds the decision's sensitivity.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§10.9 LEARNING ENTERPRISE DECISION RULES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10 · seed 26210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Right grammar, learned numbers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division of labor: experts supply the STRUCTURE (which linguistic terms, which rules); data supplies the COEFFICIENTS — ANFIS's least-squares pass refits the consequents with memberships held fixed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lab's run: hand-written rules score RMSE 11.78 against the true cost curve 20 − 3x + 0.35x² — right shape of reasoning, wrong numbers everywhere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linear solve later (the design matrix is normalized weights × [1, x] per rule): RMSE 0.0003 — the calibrated surface passes through all 11 data points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Convergence of Enterprise ANFIS Learning (Thm.): the hybrid scheme (LSE for consequents, gradient steps for memberships) converges — the lab performs the LSE half transparently, in one lstsq call shown in full</a:t>
            </a:r>
            <a:endParaRPr lang="en-US" sz="14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§10.9 · THE CALIBRATION, DRAWN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10 · seed 26210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RMSE 11.78 → 0.0003</a:t>
            </a:r>
            <a:endParaRPr lang="en-US" sz="27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640080" y="1600200"/>
          <a:ext cx="758952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8458200" y="1828800"/>
            <a:ext cx="3108960" cy="4023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learning kept:
</a:t>
            </a:r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linguistic skeleton — three named regimes an executive can read. What it replaced: every coefficient. Interpretability retained, accuracy acquired: the neuro-fuzzy bargain, executed on 11 points.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§10.8 NEURO-FUZZY ENTERPRISE OPTIMIZATION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10 · seed 26210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Optimizing through the fuzz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81051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81051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764792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Fuzzy objectives (Def.)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 decisions against graded targets — 'substantially improve margins' as a membership to maximize, not a threshold to game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2862072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298094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298094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2935224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Fuzzy constraints (Def.)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Walls with tolerance built in: satisfaction degrees replace binary feasibility, and the optimizer trades violation smoothly against value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032504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15137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15137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105656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decision surface (Def.)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learned ŷ(x) IS a policy — Neuro-Fuzzy Robust Enterprise Optimization (Def.): optimize over rule parameters instead of raw actions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640080" y="5202936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2960" y="5321808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21" name="Text 19"/>
          <p:cNvSpPr/>
          <p:nvPr/>
        </p:nvSpPr>
        <p:spPr>
          <a:xfrm>
            <a:off x="822960" y="5321808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★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874520" y="5276088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unifying theorem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Unified Neuro-Fuzzy GEOP Theorem: the fuzzy formulation embeds in Chapter 2's canonical GEOP — the volume's one problem, wearing its most linguistic dress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640080" y="580644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Robustness comes from structure: smooth memberships bound sensitivity (the 5.3×), and the rule skeleton constrains the hypothesis space the data can pull toward.</a:t>
            </a:r>
            <a:endParaRPr lang="en-US" sz="12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§10.10 ENTERPRISE APPLICATIONS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10 · seed 26210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the rules govern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Credit and underwriting: 'somewhat risky, rather profitable' decisions are fuzzy rule bases already — ANFIS makes the handbook executable and calibratable against loss data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Dynamic pricing across regimes: the Low/Medium/High demand vocabulary with learned consequents is a pricing policy that never cliffs — the 5.3× robustness is revenue stability at segment boundaries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 and transformation risk: Volume I's Meridian narrative runs on linguistic assessments — this chapter is the formal home those assessments were waiting for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governance dividend: learned coefficients inside human-readable rules — auditability that black-box policies cannot offer, with accuracy they cannot beat here (0.0003)</a:t>
            </a:r>
            <a:endParaRPr lang="en-US" sz="14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§10.13 WORKED EXAMPLES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10 · seed 26210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chapter's worked worlds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94767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94767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μ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810512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partition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Triangles on [0, 10]; at x = 3: (0.4, 0.6, 0.0), summing to one — vagueness without loss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3090672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330098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330098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ŷ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3163824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blend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rules, Sugeno-weighted: ŷ(3) = 3.52, ŷ(7) = 7.92 — and 5.3× calmer than the crisp switch at the boundary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443984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65429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65429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LSE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517136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calibration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least-squares pass: RMSE 11.78 → 0.0003, skeleton intact, every coefficient replaced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640080" y="576072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seed (26210) across notebook, workbook, and AXIOM-10's rule workbench.</a:t>
            </a:r>
            <a:endParaRPr lang="en-US" sz="13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§10.11 COMPUTATIONAL IMPLEMENTATION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10 · seed 26210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honest mechanics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Fuzzification is cheap: memberships are MAX/MIN formulas — the workbook computes the whole partition in three columns; no simulation, no iteration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LSE step is a linear regression in disguise: design matrix = normalized weights ⊗ [1, x] — 6 parameters from 11 points here; the notebook's lstsq call is the entire 'neuro' pass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Premise learning (moving the triangles) is the nonlinear half — gradient-based, initialized by expert placement; Part C's exercises move the breakpoints and re-fit to feel the sensitivity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Scaling honesty: rules multiply exponentially in input dimension (the curse, in linguistic clothing) — practice clusters inputs or learns rule RELEVANCE, keeping the base readable</a:t>
            </a:r>
            <a:endParaRPr lang="en-US" sz="14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§10.12 TRANSITION TO DISTRIBUTIONALLY ROBUST OPTIMIZATION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10 · seed 26210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vagueness to adversarial ambiguity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chapter formalized ambiguity as GRADED membership — cooperative vagueness, calibrated by data; the alternative formalization: ambiguity as a SET of plausible distributions, resolved adversarially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11's subject (anticipated): min over policies of the max over distributions in an ambiguity set — Chapter 9's expectation as the inner problem, worst-cased over what estimation cannot pin down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 chapters bracket the ambiguity spectrum: fuzzy when experts' vagueness is informative, DRO when nature might be unkind — mature practice knows which negotiation it is in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carries over: the calibration discipline — ambiguity sets sized by Volume I Ch. 10's confidence regions, exactly as memberships were calibrated by least squares here</a:t>
            </a:r>
            <a:endParaRPr lang="en-US" sz="14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§10.14 PREPARATION FOR CHAPTER 11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10 · seed 26210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Vagueness computed; adversaries next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Installed this week: membership functions and partitions of unity, linguistic variables and rule bases, Sugeno inference, the ANFIS learning bargain, and robustness from smoothness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trophy numbers: 1.0000 (nothing lost to fuzzification), 5.3× (the blend's calm at the boundary), 11.78 → 0.0003 (what one least-squares pass buys when the grammar is right)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standing bargain to carry: structure from humans, coefficients from data — it returns in every learned-policy setting this course touches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11 hardens the game: distributions chosen by an adversary from a calibrated set — robustness with teeth, and Chapter 9's machinery as the inner loop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LABORATORY BRIDGE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10 · seed 26210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week’s laboratory — seed 26210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82296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Σμ = 1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86868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PARTITION OF UNITY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38328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338328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5.3×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342900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CALMER AT THE BOUNDARY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594360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594360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11.78→0.0003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598932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RMSE, ONE LSE PASS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850392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50392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13</a:t>
            </a:r>
            <a:endParaRPr lang="en-US" sz="4000" dirty="0"/>
          </a:p>
        </p:txBody>
      </p:sp>
      <p:sp>
        <p:nvSpPr>
          <p:cNvPr id="18" name="Text 16"/>
          <p:cNvSpPr/>
          <p:nvPr/>
        </p:nvSpPr>
        <p:spPr>
          <a:xfrm>
            <a:off x="854964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VALIDATION CHECKS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594360" y="379476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Notebook DCT_V2_Ch10_Lab.ipynb — the membership partition drawn, crisp-vs-fuzzy at the boundary, and the full least-squares calibration with the fitted surface through all 11 points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DCT_V2_Ch10_Lab.xlsx — memberships as MAX/MIN columns, the Sugeno blend and robustness ratio in formulas, and the calibrated consequents verified against the cost curve row by row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Checks tab and validation cell agree to 4 decimals — seed 26210 throughout</a:t>
            </a:r>
            <a:endParaRPr lang="en-US" sz="14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CHAPTER SUMMARY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10 · seed 26210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Chapter 10 established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Vagueness is a third category: not risk, not adversity — and it admits direct formalization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Membership functions grade truth; the partition of unity guarantees fuzzification loses nothing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Sugeno blending replaces cliffs with slopes: 5.3× calmer where inputs straddle regimes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ANFIS is the bargain: expert grammar, learned coefficients — RMSE 11.78 to 0.0003 in one linear solve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fuzzy formulation embeds in the GEOP — and Chapter 11 hardens ambiguity into an adversary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AXIOM MODULE 10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rule workbench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AXIOM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2313432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523744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523744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Chapter Model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197096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407408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07408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Modify Inputs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080760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291072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91072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Optimization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7964424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174736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74736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Visualize Results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9848088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1005840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05840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Download Report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685800" y="3520440"/>
            <a:ext cx="1078992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AXIOM-10 (Vol. II) lets you write rules in words, drag membership breakpoints, and watch the decision surface respond live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calibration bench: scatter your own data and fire the LSE pass — the coefficients update before your eyes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Exercises 10.10–10.14 (Part D) turn YOUR pricing handbook's language into an executable, calibratable rule base</a:t>
            </a:r>
            <a:endParaRPr lang="en-US" sz="14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EXERCISES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10 · seed 26210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14 exercises, four groups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78308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· Concept checks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114800" y="178308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10.1–10.4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577840" y="1783080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vs. ambiguity vs. vagueness; why partitions of unity; Sugeno vs. Mamdani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40080" y="2770632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2862072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 · Mathematical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114800" y="2862072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10.5–10.6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577840" y="2862072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representation theorem; the LSE design matrix derived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40080" y="3849624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3941064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 · Computational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4114800" y="3941064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10.7–10.9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577840" y="3941064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Breakpoints moved and re-fit; rules added and pruned; noise injected — seed 26210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080" y="4928616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68680" y="5020056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 · Enterprise applications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4114800" y="5020056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10.10–10.14★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577840" y="5020056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handbook as a rule base; your segment boundaries, de-cliffed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40080" y="608076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Starred (★) exercises: advanced track. Full solutions: Instructor’s Manual, Chapter 10.</a:t>
            </a:r>
            <a:endParaRPr lang="en-US" sz="12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BEFORE NEXT CLASS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10 · seed 26210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Reading and preparation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Read: Vol II, Chapter 10 — §10.4's membership constructions and the ANFIS Approximation Theorem with pencil in hand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Run: notebook Panels 1–3; confirm the validation cell prints 13× PASS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Open: AXIOM-10's rule workbench; answer Exercise 10.10 with it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class (Week 13 → Vol. II Chapter 11): distributionally robust optimization — ambiguity with teeth</a:t>
            </a:r>
            <a:endParaRPr lang="en-US" sz="15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799832" y="3909060"/>
            <a:ext cx="3785616" cy="20574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8293608" y="4180637"/>
            <a:ext cx="2798064" cy="1514246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746236" y="4427525"/>
            <a:ext cx="1892808" cy="10204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9157716" y="4649724"/>
            <a:ext cx="1069848" cy="57607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28632" y="48737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2011680"/>
            <a:ext cx="841248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100"/>
              </a:lnSpc>
              <a:buNone/>
            </a:pPr>
            <a:r>
              <a:rPr lang="en-US" sz="23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“The neuro-fuzzy bargain: structure from humans, coefficients from data — interpretability retained, accuracy acquired, and the boardroom's own vocabulary doing the computing.”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822960" y="44805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— Volume II, Chapter 10, on learning enterprise decision rules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NEXT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10 · seed 26210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Chapter 11 — Distributionally Robust Optimization (anticipated)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Ambiguity sets over plausible distributions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Min-max: Chapter 9's expectation, worst-cased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Calibration by confidence regions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seed 26211 · AXIOM-11 (Vol. II)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46888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292608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Volume II · Chapter 10 · Week 12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640080" y="365760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 website · AXIOM Laboratory · Lab seed 26210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© 2026 Samir Asaf · All rights reserved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2026-07-14T00:34:23Z</dcterms:created>
  <dcterms:modified xsi:type="dcterms:W3CDTF">2026-07-14T00:34:23Z</dcterms:modified>
</cp:coreProperties>
</file>