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1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charts/chart2.xml" ContentType="application/vnd.openxmlformats-officedocument.drawingml.chart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charts/chart3.xml" ContentType="application/vnd.openxmlformats-officedocument.drawingml.chart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notesMasterIdLst>
    <p:notesMasterId r:id="rId2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150" b="0" i="0" u="none" strike="noStrike">
                <a:solidFill>
                  <a:srgbClr val="0B3D2E"/>
                </a:solidFill>
                <a:latin typeface="Georgia"/>
              </a:defRPr>
            </a:pPr>
            <a:r>
              <a:rPr sz="1150" b="0" i="0" u="none" strike="noStrike">
                <a:solidFill>
                  <a:srgbClr val="0B3D2E"/>
                </a:solidFill>
                <a:latin typeface="Georgia"/>
              </a:rPr>
              <a:t>Nominal 5.80, slope 14, kink at δ = 0.4 where the best outcome's mass runs out (seed 26211)</a:t>
            </a:r>
          </a:p>
        </c:rich>
      </c:tx>
      <c:layout/>
      <c:overlay val="0"/>
    </c:title>
    <c:autoTitleDeleted val="0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worst-case E[z] over the TV ball</c:v>
                </c:pt>
              </c:strCache>
            </c:strRef>
          </c:tx>
          <c:spPr>
            <a:solidFill>
              <a:srgbClr val="C8A24B"/>
            </a:solidFill>
            <a:ln w="33020" cap="flat">
              <a:solidFill>
                <a:srgbClr val="C8A24B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C8A24B"/>
              </a:solidFill>
              <a:ln w="9525" cap="flat">
                <a:solidFill>
                  <a:srgbClr val="C8A24B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Sheet1!$A$2:$A$26</c:f>
              <c:multiLvlStrCache>
                <c:ptCount val="25"/>
                <c:lvl>
                  <c:pt idx="0">
                    <c:v>0.000</c:v>
                  </c:pt>
                  <c:pt idx="1">
                    <c:v>0.025</c:v>
                  </c:pt>
                  <c:pt idx="2">
                    <c:v>0.050</c:v>
                  </c:pt>
                  <c:pt idx="3">
                    <c:v>0.075</c:v>
                  </c:pt>
                  <c:pt idx="4">
                    <c:v>0.100</c:v>
                  </c:pt>
                  <c:pt idx="5">
                    <c:v>0.125</c:v>
                  </c:pt>
                  <c:pt idx="6">
                    <c:v>0.150</c:v>
                  </c:pt>
                  <c:pt idx="7">
                    <c:v>0.175</c:v>
                  </c:pt>
                  <c:pt idx="8">
                    <c:v>0.200</c:v>
                  </c:pt>
                  <c:pt idx="9">
                    <c:v>0.225</c:v>
                  </c:pt>
                  <c:pt idx="10">
                    <c:v>0.250</c:v>
                  </c:pt>
                  <c:pt idx="11">
                    <c:v>0.275</c:v>
                  </c:pt>
                  <c:pt idx="12">
                    <c:v>0.300</c:v>
                  </c:pt>
                  <c:pt idx="13">
                    <c:v>0.325</c:v>
                  </c:pt>
                  <c:pt idx="14">
                    <c:v>0.350</c:v>
                  </c:pt>
                  <c:pt idx="15">
                    <c:v>0.375</c:v>
                  </c:pt>
                  <c:pt idx="16">
                    <c:v>0.400</c:v>
                  </c:pt>
                  <c:pt idx="17">
                    <c:v>0.425</c:v>
                  </c:pt>
                  <c:pt idx="18">
                    <c:v>0.450</c:v>
                  </c:pt>
                  <c:pt idx="19">
                    <c:v>0.475</c:v>
                  </c:pt>
                  <c:pt idx="20">
                    <c:v>0.500</c:v>
                  </c:pt>
                  <c:pt idx="21">
                    <c:v>0.525</c:v>
                  </c:pt>
                  <c:pt idx="22">
                    <c:v>0.550</c:v>
                  </c:pt>
                  <c:pt idx="23">
                    <c:v>0.575</c:v>
                  </c:pt>
                  <c:pt idx="24">
                    <c:v>0.600</c:v>
                  </c:pt>
                </c:lvl>
              </c:multiLvlStrCache>
            </c:multiLvlStrRef>
          </c:cat>
          <c:val>
            <c:numRef>
              <c:f>Sheet1!$B$2:$B$26</c:f>
              <c:numCache>
                <c:formatCode>General</c:formatCode>
                <c:ptCount val="25"/>
                <c:pt idx="0">
                  <c:v>5.8</c:v>
                </c:pt>
                <c:pt idx="1">
                  <c:v>5.45</c:v>
                </c:pt>
                <c:pt idx="2">
                  <c:v>5.1</c:v>
                </c:pt>
                <c:pt idx="3">
                  <c:v>4.75</c:v>
                </c:pt>
                <c:pt idx="4">
                  <c:v>4.4</c:v>
                </c:pt>
                <c:pt idx="5">
                  <c:v>4.05</c:v>
                </c:pt>
                <c:pt idx="6">
                  <c:v>3.7</c:v>
                </c:pt>
                <c:pt idx="7">
                  <c:v>3.35</c:v>
                </c:pt>
                <c:pt idx="8">
                  <c:v>3</c:v>
                </c:pt>
                <c:pt idx="9">
                  <c:v>2.65</c:v>
                </c:pt>
                <c:pt idx="10">
                  <c:v>2.3</c:v>
                </c:pt>
                <c:pt idx="11">
                  <c:v>1.95</c:v>
                </c:pt>
                <c:pt idx="12">
                  <c:v>1.6</c:v>
                </c:pt>
                <c:pt idx="13">
                  <c:v>1.25</c:v>
                </c:pt>
                <c:pt idx="14">
                  <c:v>0.9</c:v>
                </c:pt>
                <c:pt idx="15">
                  <c:v>0.55</c:v>
                </c:pt>
                <c:pt idx="16">
                  <c:v>0.2</c:v>
                </c:pt>
                <c:pt idx="17">
                  <c:v>-0.05</c:v>
                </c:pt>
                <c:pt idx="18">
                  <c:v>-0.3</c:v>
                </c:pt>
                <c:pt idx="19">
                  <c:v>-0.55</c:v>
                </c:pt>
                <c:pt idx="20">
                  <c:v>-0.8</c:v>
                </c:pt>
                <c:pt idx="21">
                  <c:v>-1.05</c:v>
                </c:pt>
                <c:pt idx="22">
                  <c:v>-1.3</c:v>
                </c:pt>
                <c:pt idx="23">
                  <c:v>-1.55</c:v>
                </c:pt>
                <c:pt idx="24">
                  <c:v>-1.8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000000"/>
                    </a:solidFill>
                    <a:latin typeface="Arial"/>
                  </a:rPr>
                  <a:t>ambiguity radius delta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17231F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DDDDDD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000000"/>
                    </a:solidFill>
                    <a:latin typeface="Arial"/>
                  </a:rPr>
                  <a:t>guaranteed mean</a:t>
                </a:r>
              </a:p>
            </c:rich>
          </c:tx>
          <c:layout/>
          <c:overlay val="0"/>
        </c:title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17231F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250" b="0" i="0" u="none" strike="noStrike">
                <a:solidFill>
                  <a:srgbClr val="0B3D2E"/>
                </a:solidFill>
                <a:latin typeface="Georgia"/>
              </a:defRPr>
            </a:pPr>
            <a:r>
              <a:rPr sz="1250" b="0" i="0" u="none" strike="noStrike">
                <a:solidFill>
                  <a:srgbClr val="0B3D2E"/>
                </a:solidFill>
                <a:latin typeface="Georgia"/>
              </a:rPr>
              <a:t>Nominal funds B (6.8 &gt; 4.8); past δ* = 0.125 DRO funds A (seed 26211)</a:t>
            </a:r>
          </a:p>
        </c:rich>
      </c:tx>
      <c:layout/>
      <c:overlay val="0"/>
    </c:title>
    <c:autoTitleDeleted val="0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safe A: 4.8 − 2δ</c:v>
                </c:pt>
              </c:strCache>
            </c:strRef>
          </c:tx>
          <c:spPr>
            <a:solidFill>
              <a:srgbClr val="1B6B52"/>
            </a:solidFill>
            <a:ln w="30480" cap="flat">
              <a:solidFill>
                <a:srgbClr val="1B6B52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1B6B52"/>
              </a:solidFill>
              <a:ln w="9525" cap="flat">
                <a:solidFill>
                  <a:srgbClr val="1B6B52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Sheet1!$A$2:$A$26</c:f>
              <c:multiLvlStrCache>
                <c:ptCount val="25"/>
                <c:lvl>
                  <c:pt idx="0">
                    <c:v>0.000</c:v>
                  </c:pt>
                  <c:pt idx="1">
                    <c:v>0.013</c:v>
                  </c:pt>
                  <c:pt idx="2">
                    <c:v>0.025</c:v>
                  </c:pt>
                  <c:pt idx="3">
                    <c:v>0.038</c:v>
                  </c:pt>
                  <c:pt idx="4">
                    <c:v>0.050</c:v>
                  </c:pt>
                  <c:pt idx="5">
                    <c:v>0.063</c:v>
                  </c:pt>
                  <c:pt idx="6">
                    <c:v>0.075</c:v>
                  </c:pt>
                  <c:pt idx="7">
                    <c:v>0.088</c:v>
                  </c:pt>
                  <c:pt idx="8">
                    <c:v>0.100</c:v>
                  </c:pt>
                  <c:pt idx="9">
                    <c:v>0.113</c:v>
                  </c:pt>
                  <c:pt idx="10">
                    <c:v>0.125</c:v>
                  </c:pt>
                  <c:pt idx="11">
                    <c:v>0.138</c:v>
                  </c:pt>
                  <c:pt idx="12">
                    <c:v>0.150</c:v>
                  </c:pt>
                  <c:pt idx="13">
                    <c:v>0.163</c:v>
                  </c:pt>
                  <c:pt idx="14">
                    <c:v>0.175</c:v>
                  </c:pt>
                  <c:pt idx="15">
                    <c:v>0.188</c:v>
                  </c:pt>
                  <c:pt idx="16">
                    <c:v>0.200</c:v>
                  </c:pt>
                  <c:pt idx="17">
                    <c:v>0.213</c:v>
                  </c:pt>
                  <c:pt idx="18">
                    <c:v>0.225</c:v>
                  </c:pt>
                  <c:pt idx="19">
                    <c:v>0.238</c:v>
                  </c:pt>
                  <c:pt idx="20">
                    <c:v>0.250</c:v>
                  </c:pt>
                  <c:pt idx="21">
                    <c:v>0.263</c:v>
                  </c:pt>
                  <c:pt idx="22">
                    <c:v>0.275</c:v>
                  </c:pt>
                  <c:pt idx="23">
                    <c:v>0.288</c:v>
                  </c:pt>
                  <c:pt idx="24">
                    <c:v>0.300</c:v>
                  </c:pt>
                </c:lvl>
              </c:multiLvlStrCache>
            </c:multiLvlStrRef>
          </c:cat>
          <c:val>
            <c:numRef>
              <c:f>Sheet1!$B$2:$B$26</c:f>
              <c:numCache>
                <c:formatCode>General</c:formatCode>
                <c:ptCount val="25"/>
                <c:pt idx="0">
                  <c:v>4.8</c:v>
                </c:pt>
                <c:pt idx="1">
                  <c:v>4.775</c:v>
                </c:pt>
                <c:pt idx="2">
                  <c:v>4.75</c:v>
                </c:pt>
                <c:pt idx="3">
                  <c:v>4.725</c:v>
                </c:pt>
                <c:pt idx="4">
                  <c:v>4.7</c:v>
                </c:pt>
                <c:pt idx="5">
                  <c:v>4.675</c:v>
                </c:pt>
                <c:pt idx="6">
                  <c:v>4.65</c:v>
                </c:pt>
                <c:pt idx="7">
                  <c:v>4.625</c:v>
                </c:pt>
                <c:pt idx="8">
                  <c:v>4.6</c:v>
                </c:pt>
                <c:pt idx="9">
                  <c:v>4.575</c:v>
                </c:pt>
                <c:pt idx="10">
                  <c:v>4.55</c:v>
                </c:pt>
                <c:pt idx="11">
                  <c:v>4.525</c:v>
                </c:pt>
                <c:pt idx="12">
                  <c:v>4.5</c:v>
                </c:pt>
                <c:pt idx="13">
                  <c:v>4.475</c:v>
                </c:pt>
                <c:pt idx="14">
                  <c:v>4.45</c:v>
                </c:pt>
                <c:pt idx="15">
                  <c:v>4.425</c:v>
                </c:pt>
                <c:pt idx="16">
                  <c:v>4.4</c:v>
                </c:pt>
                <c:pt idx="17">
                  <c:v>4.375</c:v>
                </c:pt>
                <c:pt idx="18">
                  <c:v>4.35</c:v>
                </c:pt>
                <c:pt idx="19">
                  <c:v>4.325</c:v>
                </c:pt>
                <c:pt idx="20">
                  <c:v>4.3</c:v>
                </c:pt>
                <c:pt idx="21">
                  <c:v>4.275</c:v>
                </c:pt>
                <c:pt idx="22">
                  <c:v>4.25</c:v>
                </c:pt>
                <c:pt idx="23">
                  <c:v>4.225</c:v>
                </c:pt>
                <c:pt idx="24">
                  <c:v>4.2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bold B: 6.8 − 18δ</c:v>
                </c:pt>
              </c:strCache>
            </c:strRef>
          </c:tx>
          <c:spPr>
            <a:solidFill>
              <a:srgbClr val="C8A24B"/>
            </a:solidFill>
            <a:ln w="30480" cap="flat">
              <a:solidFill>
                <a:srgbClr val="C8A24B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C8A24B"/>
              </a:solidFill>
              <a:ln w="9525" cap="flat">
                <a:solidFill>
                  <a:srgbClr val="C8A24B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Sheet1!$A$2:$A$26</c:f>
              <c:multiLvlStrCache>
                <c:ptCount val="25"/>
                <c:lvl>
                  <c:pt idx="0">
                    <c:v>0.000</c:v>
                  </c:pt>
                  <c:pt idx="1">
                    <c:v>0.013</c:v>
                  </c:pt>
                  <c:pt idx="2">
                    <c:v>0.025</c:v>
                  </c:pt>
                  <c:pt idx="3">
                    <c:v>0.038</c:v>
                  </c:pt>
                  <c:pt idx="4">
                    <c:v>0.050</c:v>
                  </c:pt>
                  <c:pt idx="5">
                    <c:v>0.063</c:v>
                  </c:pt>
                  <c:pt idx="6">
                    <c:v>0.075</c:v>
                  </c:pt>
                  <c:pt idx="7">
                    <c:v>0.088</c:v>
                  </c:pt>
                  <c:pt idx="8">
                    <c:v>0.100</c:v>
                  </c:pt>
                  <c:pt idx="9">
                    <c:v>0.113</c:v>
                  </c:pt>
                  <c:pt idx="10">
                    <c:v>0.125</c:v>
                  </c:pt>
                  <c:pt idx="11">
                    <c:v>0.138</c:v>
                  </c:pt>
                  <c:pt idx="12">
                    <c:v>0.150</c:v>
                  </c:pt>
                  <c:pt idx="13">
                    <c:v>0.163</c:v>
                  </c:pt>
                  <c:pt idx="14">
                    <c:v>0.175</c:v>
                  </c:pt>
                  <c:pt idx="15">
                    <c:v>0.188</c:v>
                  </c:pt>
                  <c:pt idx="16">
                    <c:v>0.200</c:v>
                  </c:pt>
                  <c:pt idx="17">
                    <c:v>0.213</c:v>
                  </c:pt>
                  <c:pt idx="18">
                    <c:v>0.225</c:v>
                  </c:pt>
                  <c:pt idx="19">
                    <c:v>0.238</c:v>
                  </c:pt>
                  <c:pt idx="20">
                    <c:v>0.250</c:v>
                  </c:pt>
                  <c:pt idx="21">
                    <c:v>0.263</c:v>
                  </c:pt>
                  <c:pt idx="22">
                    <c:v>0.275</c:v>
                  </c:pt>
                  <c:pt idx="23">
                    <c:v>0.288</c:v>
                  </c:pt>
                  <c:pt idx="24">
                    <c:v>0.300</c:v>
                  </c:pt>
                </c:lvl>
              </c:multiLvlStrCache>
            </c:multiLvlStrRef>
          </c:cat>
          <c:val>
            <c:numRef>
              <c:f>Sheet1!$C$2:$C$26</c:f>
              <c:numCache>
                <c:formatCode>General</c:formatCode>
                <c:ptCount val="25"/>
                <c:pt idx="0">
                  <c:v>6.8</c:v>
                </c:pt>
                <c:pt idx="1">
                  <c:v>6.575</c:v>
                </c:pt>
                <c:pt idx="2">
                  <c:v>6.35</c:v>
                </c:pt>
                <c:pt idx="3">
                  <c:v>6.125</c:v>
                </c:pt>
                <c:pt idx="4">
                  <c:v>5.9</c:v>
                </c:pt>
                <c:pt idx="5">
                  <c:v>5.675</c:v>
                </c:pt>
                <c:pt idx="6">
                  <c:v>5.45</c:v>
                </c:pt>
                <c:pt idx="7">
                  <c:v>5.225</c:v>
                </c:pt>
                <c:pt idx="8">
                  <c:v>5</c:v>
                </c:pt>
                <c:pt idx="9">
                  <c:v>4.775</c:v>
                </c:pt>
                <c:pt idx="10">
                  <c:v>4.55</c:v>
                </c:pt>
                <c:pt idx="11">
                  <c:v>4.325</c:v>
                </c:pt>
                <c:pt idx="12">
                  <c:v>4.1</c:v>
                </c:pt>
                <c:pt idx="13">
                  <c:v>3.875</c:v>
                </c:pt>
                <c:pt idx="14">
                  <c:v>3.65</c:v>
                </c:pt>
                <c:pt idx="15">
                  <c:v>3.425</c:v>
                </c:pt>
                <c:pt idx="16">
                  <c:v>3.2</c:v>
                </c:pt>
                <c:pt idx="17">
                  <c:v>2.975</c:v>
                </c:pt>
                <c:pt idx="18">
                  <c:v>2.75</c:v>
                </c:pt>
                <c:pt idx="19">
                  <c:v>2.525</c:v>
                </c:pt>
                <c:pt idx="20">
                  <c:v>2.3</c:v>
                </c:pt>
                <c:pt idx="21">
                  <c:v>2.075</c:v>
                </c:pt>
                <c:pt idx="22">
                  <c:v>1.85</c:v>
                </c:pt>
                <c:pt idx="23">
                  <c:v>1.625</c:v>
                </c:pt>
                <c:pt idx="24">
                  <c:v>1.4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000000"/>
                    </a:solidFill>
                    <a:latin typeface="Arial"/>
                  </a:rPr>
                  <a:t>ambiguity radius delta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17231F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DDDDDD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000000"/>
                    </a:solidFill>
                    <a:latin typeface="Arial"/>
                  </a:rPr>
                  <a:t>worst-case value</a:t>
                </a:r>
              </a:p>
            </c:rich>
          </c:tx>
          <c:layout/>
          <c:overlay val="0"/>
        </c:title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17231F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250" b="0" i="0" u="none" strike="noStrike">
                <a:solidFill>
                  <a:srgbClr val="0B3D2E"/>
                </a:solidFill>
                <a:latin typeface="Georgia"/>
              </a:defRPr>
            </a:pPr>
            <a:r>
              <a:rPr sz="1250" b="0" i="0" u="none" strike="noStrike">
                <a:solidFill>
                  <a:srgbClr val="0B3D2E"/>
                </a:solidFill>
                <a:latin typeface="Georgia"/>
              </a:rPr>
              <a:t>Below the line, the bold project earns funding: n = 20 (seed 26211)</a:t>
            </a:r>
          </a:p>
        </c:rich>
      </c:tx>
      <c:layout/>
      <c:overlay val="0"/>
    </c:title>
    <c:autoTitleDeleted val="0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calibrated radius δ_n = 0.55/√n</c:v>
                </c:pt>
              </c:strCache>
            </c:strRef>
          </c:tx>
          <c:spPr>
            <a:solidFill>
              <a:srgbClr val="C8A24B"/>
            </a:solidFill>
            <a:ln w="30480" cap="flat">
              <a:solidFill>
                <a:srgbClr val="C8A24B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C8A24B"/>
              </a:solidFill>
              <a:ln w="9525" cap="flat">
                <a:solidFill>
                  <a:srgbClr val="C8A24B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Sheet1!$A$2:$A$41</c:f>
              <c:multiLvlStrCache>
                <c:ptCount val="40"/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6</c:v>
                  </c:pt>
                  <c:pt idx="6">
                    <c:v>7</c:v>
                  </c:pt>
                  <c:pt idx="7">
                    <c:v>8</c:v>
                  </c:pt>
                  <c:pt idx="8">
                    <c:v>9</c:v>
                  </c:pt>
                  <c:pt idx="9">
                    <c:v>10</c:v>
                  </c:pt>
                  <c:pt idx="10">
                    <c:v>11</c:v>
                  </c:pt>
                  <c:pt idx="11">
                    <c:v>12</c:v>
                  </c:pt>
                  <c:pt idx="12">
                    <c:v>13</c:v>
                  </c:pt>
                  <c:pt idx="13">
                    <c:v>14</c:v>
                  </c:pt>
                  <c:pt idx="14">
                    <c:v>15</c:v>
                  </c:pt>
                  <c:pt idx="15">
                    <c:v>16</c:v>
                  </c:pt>
                  <c:pt idx="16">
                    <c:v>17</c:v>
                  </c:pt>
                  <c:pt idx="17">
                    <c:v>18</c:v>
                  </c:pt>
                  <c:pt idx="18">
                    <c:v>19</c:v>
                  </c:pt>
                  <c:pt idx="19">
                    <c:v>20</c:v>
                  </c:pt>
                  <c:pt idx="20">
                    <c:v>21</c:v>
                  </c:pt>
                  <c:pt idx="21">
                    <c:v>22</c:v>
                  </c:pt>
                  <c:pt idx="22">
                    <c:v>23</c:v>
                  </c:pt>
                  <c:pt idx="23">
                    <c:v>24</c:v>
                  </c:pt>
                  <c:pt idx="24">
                    <c:v>25</c:v>
                  </c:pt>
                  <c:pt idx="25">
                    <c:v>26</c:v>
                  </c:pt>
                  <c:pt idx="26">
                    <c:v>27</c:v>
                  </c:pt>
                  <c:pt idx="27">
                    <c:v>28</c:v>
                  </c:pt>
                  <c:pt idx="28">
                    <c:v>29</c:v>
                  </c:pt>
                  <c:pt idx="29">
                    <c:v>30</c:v>
                  </c:pt>
                  <c:pt idx="30">
                    <c:v>31</c:v>
                  </c:pt>
                  <c:pt idx="31">
                    <c:v>32</c:v>
                  </c:pt>
                  <c:pt idx="32">
                    <c:v>33</c:v>
                  </c:pt>
                  <c:pt idx="33">
                    <c:v>34</c:v>
                  </c:pt>
                  <c:pt idx="34">
                    <c:v>35</c:v>
                  </c:pt>
                  <c:pt idx="35">
                    <c:v>36</c:v>
                  </c:pt>
                  <c:pt idx="36">
                    <c:v>37</c:v>
                  </c:pt>
                  <c:pt idx="37">
                    <c:v>38</c:v>
                  </c:pt>
                  <c:pt idx="38">
                    <c:v>39</c:v>
                  </c:pt>
                  <c:pt idx="39">
                    <c:v>40</c:v>
                  </c:pt>
                </c:lvl>
              </c:multiLvlStrCache>
            </c:multiLvlStrRef>
          </c:cat>
          <c:val>
            <c:numRef>
              <c:f>Sheet1!$B$2:$B$41</c:f>
              <c:numCache>
                <c:formatCode>General</c:formatCode>
                <c:ptCount val="40"/>
                <c:pt idx="0">
                  <c:v>0.55</c:v>
                </c:pt>
                <c:pt idx="1">
                  <c:v>0.3889</c:v>
                </c:pt>
                <c:pt idx="2">
                  <c:v>0.3175</c:v>
                </c:pt>
                <c:pt idx="3">
                  <c:v>0.275</c:v>
                </c:pt>
                <c:pt idx="4">
                  <c:v>0.246</c:v>
                </c:pt>
                <c:pt idx="5">
                  <c:v>0.2245</c:v>
                </c:pt>
                <c:pt idx="6">
                  <c:v>0.2079</c:v>
                </c:pt>
                <c:pt idx="7">
                  <c:v>0.1945</c:v>
                </c:pt>
                <c:pt idx="8">
                  <c:v>0.1833</c:v>
                </c:pt>
                <c:pt idx="9">
                  <c:v>0.1739</c:v>
                </c:pt>
                <c:pt idx="10">
                  <c:v>0.1658</c:v>
                </c:pt>
                <c:pt idx="11">
                  <c:v>0.1588</c:v>
                </c:pt>
                <c:pt idx="12">
                  <c:v>0.1525</c:v>
                </c:pt>
                <c:pt idx="13">
                  <c:v>0.147</c:v>
                </c:pt>
                <c:pt idx="14">
                  <c:v>0.142</c:v>
                </c:pt>
                <c:pt idx="15">
                  <c:v>0.1375</c:v>
                </c:pt>
                <c:pt idx="16">
                  <c:v>0.1334</c:v>
                </c:pt>
                <c:pt idx="17">
                  <c:v>0.1296</c:v>
                </c:pt>
                <c:pt idx="18">
                  <c:v>0.1262</c:v>
                </c:pt>
                <c:pt idx="19">
                  <c:v>0.123</c:v>
                </c:pt>
                <c:pt idx="20">
                  <c:v>0.12</c:v>
                </c:pt>
                <c:pt idx="21">
                  <c:v>0.1173</c:v>
                </c:pt>
                <c:pt idx="22">
                  <c:v>0.1147</c:v>
                </c:pt>
                <c:pt idx="23">
                  <c:v>0.1123</c:v>
                </c:pt>
                <c:pt idx="24">
                  <c:v>0.11</c:v>
                </c:pt>
                <c:pt idx="25">
                  <c:v>0.1079</c:v>
                </c:pt>
                <c:pt idx="26">
                  <c:v>0.1058</c:v>
                </c:pt>
                <c:pt idx="27">
                  <c:v>0.1039</c:v>
                </c:pt>
                <c:pt idx="28">
                  <c:v>0.1021</c:v>
                </c:pt>
                <c:pt idx="29">
                  <c:v>0.1004</c:v>
                </c:pt>
                <c:pt idx="30">
                  <c:v>0.0988</c:v>
                </c:pt>
                <c:pt idx="31">
                  <c:v>0.0972</c:v>
                </c:pt>
                <c:pt idx="32">
                  <c:v>0.0957</c:v>
                </c:pt>
                <c:pt idx="33">
                  <c:v>0.0943</c:v>
                </c:pt>
                <c:pt idx="34">
                  <c:v>0.093</c:v>
                </c:pt>
                <c:pt idx="35">
                  <c:v>0.0917</c:v>
                </c:pt>
                <c:pt idx="36">
                  <c:v>0.0904</c:v>
                </c:pt>
                <c:pt idx="37">
                  <c:v>0.0892</c:v>
                </c:pt>
                <c:pt idx="38">
                  <c:v>0.0881</c:v>
                </c:pt>
                <c:pt idx="39">
                  <c:v>0.087</c:v>
                </c:pt>
              </c:numCache>
            </c:numRef>
          </c:val>
          <c:smooth val="1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flip threshold 0.125</c:v>
                </c:pt>
              </c:strCache>
            </c:strRef>
          </c:tx>
          <c:spPr>
            <a:solidFill>
              <a:srgbClr val="8A8F8B"/>
            </a:solidFill>
            <a:ln w="30480" cap="flat">
              <a:solidFill>
                <a:srgbClr val="8A8F8B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8A8F8B"/>
              </a:solidFill>
              <a:ln w="9525" cap="flat">
                <a:solidFill>
                  <a:srgbClr val="8A8F8B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Sheet1!$A$2:$A$41</c:f>
              <c:multiLvlStrCache>
                <c:ptCount val="40"/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6</c:v>
                  </c:pt>
                  <c:pt idx="6">
                    <c:v>7</c:v>
                  </c:pt>
                  <c:pt idx="7">
                    <c:v>8</c:v>
                  </c:pt>
                  <c:pt idx="8">
                    <c:v>9</c:v>
                  </c:pt>
                  <c:pt idx="9">
                    <c:v>10</c:v>
                  </c:pt>
                  <c:pt idx="10">
                    <c:v>11</c:v>
                  </c:pt>
                  <c:pt idx="11">
                    <c:v>12</c:v>
                  </c:pt>
                  <c:pt idx="12">
                    <c:v>13</c:v>
                  </c:pt>
                  <c:pt idx="13">
                    <c:v>14</c:v>
                  </c:pt>
                  <c:pt idx="14">
                    <c:v>15</c:v>
                  </c:pt>
                  <c:pt idx="15">
                    <c:v>16</c:v>
                  </c:pt>
                  <c:pt idx="16">
                    <c:v>17</c:v>
                  </c:pt>
                  <c:pt idx="17">
                    <c:v>18</c:v>
                  </c:pt>
                  <c:pt idx="18">
                    <c:v>19</c:v>
                  </c:pt>
                  <c:pt idx="19">
                    <c:v>20</c:v>
                  </c:pt>
                  <c:pt idx="20">
                    <c:v>21</c:v>
                  </c:pt>
                  <c:pt idx="21">
                    <c:v>22</c:v>
                  </c:pt>
                  <c:pt idx="22">
                    <c:v>23</c:v>
                  </c:pt>
                  <c:pt idx="23">
                    <c:v>24</c:v>
                  </c:pt>
                  <c:pt idx="24">
                    <c:v>25</c:v>
                  </c:pt>
                  <c:pt idx="25">
                    <c:v>26</c:v>
                  </c:pt>
                  <c:pt idx="26">
                    <c:v>27</c:v>
                  </c:pt>
                  <c:pt idx="27">
                    <c:v>28</c:v>
                  </c:pt>
                  <c:pt idx="28">
                    <c:v>29</c:v>
                  </c:pt>
                  <c:pt idx="29">
                    <c:v>30</c:v>
                  </c:pt>
                  <c:pt idx="30">
                    <c:v>31</c:v>
                  </c:pt>
                  <c:pt idx="31">
                    <c:v>32</c:v>
                  </c:pt>
                  <c:pt idx="32">
                    <c:v>33</c:v>
                  </c:pt>
                  <c:pt idx="33">
                    <c:v>34</c:v>
                  </c:pt>
                  <c:pt idx="34">
                    <c:v>35</c:v>
                  </c:pt>
                  <c:pt idx="35">
                    <c:v>36</c:v>
                  </c:pt>
                  <c:pt idx="36">
                    <c:v>37</c:v>
                  </c:pt>
                  <c:pt idx="37">
                    <c:v>38</c:v>
                  </c:pt>
                  <c:pt idx="38">
                    <c:v>39</c:v>
                  </c:pt>
                  <c:pt idx="39">
                    <c:v>40</c:v>
                  </c:pt>
                </c:lvl>
              </c:multiLvlStrCache>
            </c:multiLvlStrRef>
          </c:cat>
          <c:val>
            <c:numRef>
              <c:f>Sheet1!$C$2:$C$41</c:f>
              <c:numCache>
                <c:formatCode>General</c:formatCode>
                <c:ptCount val="40"/>
                <c:pt idx="0">
                  <c:v>0.125</c:v>
                </c:pt>
                <c:pt idx="1">
                  <c:v>0.125</c:v>
                </c:pt>
                <c:pt idx="2">
                  <c:v>0.125</c:v>
                </c:pt>
                <c:pt idx="3">
                  <c:v>0.125</c:v>
                </c:pt>
                <c:pt idx="4">
                  <c:v>0.125</c:v>
                </c:pt>
                <c:pt idx="5">
                  <c:v>0.125</c:v>
                </c:pt>
                <c:pt idx="6">
                  <c:v>0.125</c:v>
                </c:pt>
                <c:pt idx="7">
                  <c:v>0.125</c:v>
                </c:pt>
                <c:pt idx="8">
                  <c:v>0.125</c:v>
                </c:pt>
                <c:pt idx="9">
                  <c:v>0.125</c:v>
                </c:pt>
                <c:pt idx="10">
                  <c:v>0.125</c:v>
                </c:pt>
                <c:pt idx="11">
                  <c:v>0.125</c:v>
                </c:pt>
                <c:pt idx="12">
                  <c:v>0.125</c:v>
                </c:pt>
                <c:pt idx="13">
                  <c:v>0.125</c:v>
                </c:pt>
                <c:pt idx="14">
                  <c:v>0.125</c:v>
                </c:pt>
                <c:pt idx="15">
                  <c:v>0.125</c:v>
                </c:pt>
                <c:pt idx="16">
                  <c:v>0.125</c:v>
                </c:pt>
                <c:pt idx="17">
                  <c:v>0.125</c:v>
                </c:pt>
                <c:pt idx="18">
                  <c:v>0.125</c:v>
                </c:pt>
                <c:pt idx="19">
                  <c:v>0.125</c:v>
                </c:pt>
                <c:pt idx="20">
                  <c:v>0.125</c:v>
                </c:pt>
                <c:pt idx="21">
                  <c:v>0.125</c:v>
                </c:pt>
                <c:pt idx="22">
                  <c:v>0.125</c:v>
                </c:pt>
                <c:pt idx="23">
                  <c:v>0.125</c:v>
                </c:pt>
                <c:pt idx="24">
                  <c:v>0.125</c:v>
                </c:pt>
                <c:pt idx="25">
                  <c:v>0.125</c:v>
                </c:pt>
                <c:pt idx="26">
                  <c:v>0.125</c:v>
                </c:pt>
                <c:pt idx="27">
                  <c:v>0.125</c:v>
                </c:pt>
                <c:pt idx="28">
                  <c:v>0.125</c:v>
                </c:pt>
                <c:pt idx="29">
                  <c:v>0.125</c:v>
                </c:pt>
                <c:pt idx="30">
                  <c:v>0.125</c:v>
                </c:pt>
                <c:pt idx="31">
                  <c:v>0.125</c:v>
                </c:pt>
                <c:pt idx="32">
                  <c:v>0.125</c:v>
                </c:pt>
                <c:pt idx="33">
                  <c:v>0.125</c:v>
                </c:pt>
                <c:pt idx="34">
                  <c:v>0.125</c:v>
                </c:pt>
                <c:pt idx="35">
                  <c:v>0.125</c:v>
                </c:pt>
                <c:pt idx="36">
                  <c:v>0.125</c:v>
                </c:pt>
                <c:pt idx="37">
                  <c:v>0.125</c:v>
                </c:pt>
                <c:pt idx="38">
                  <c:v>0.125</c:v>
                </c:pt>
                <c:pt idx="39">
                  <c:v>0.125</c:v>
                </c:pt>
              </c:numCache>
            </c:numRef>
          </c:val>
          <c:smooth val="1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000000"/>
                    </a:solidFill>
                    <a:latin typeface="Arial"/>
                  </a:rPr>
                  <a:t>sample size n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17231F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DDDDDD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000000"/>
                    </a:solidFill>
                    <a:latin typeface="Arial"/>
                  </a:rPr>
                  <a:t>radius</a:t>
                </a:r>
              </a:p>
            </c:rich>
          </c:tx>
          <c:layout/>
          <c:overlay val="0"/>
        </c:title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17231F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Shape 1"/>
          <p:cNvSpPr/>
          <p:nvPr/>
        </p:nvSpPr>
        <p:spPr>
          <a:xfrm rot="-900000">
            <a:off x="7091172" y="2251710"/>
            <a:ext cx="4837176" cy="262890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 rot="-900000">
            <a:off x="7722108" y="2598725"/>
            <a:ext cx="3575304" cy="193487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 rot="-900000">
            <a:off x="8300466" y="2914193"/>
            <a:ext cx="2418588" cy="1303934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rot="-900000">
            <a:off x="8826246" y="3198114"/>
            <a:ext cx="1367028" cy="736092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445752" y="3502152"/>
            <a:ext cx="128016" cy="128016"/>
          </a:xfrm>
          <a:prstGeom prst="ellipse">
            <a:avLst/>
          </a:prstGeom>
          <a:solidFill>
            <a:srgbClr val="C8A24B"/>
          </a:solidFill>
          <a:ln/>
        </p:spPr>
      </p:sp>
      <p:sp>
        <p:nvSpPr>
          <p:cNvPr id="8" name="Shape 6"/>
          <p:cNvSpPr/>
          <p:nvPr/>
        </p:nvSpPr>
        <p:spPr>
          <a:xfrm flipV="1">
            <a:off x="6949440" y="5120640"/>
            <a:ext cx="731520" cy="64008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 flipV="1">
            <a:off x="7680960" y="4480560"/>
            <a:ext cx="640080" cy="64008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 flipV="1">
            <a:off x="8321040" y="3977640"/>
            <a:ext cx="594360" cy="50292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 flipV="1">
            <a:off x="8915400" y="3657600"/>
            <a:ext cx="457200" cy="32004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 flipV="1">
            <a:off x="9372600" y="3566160"/>
            <a:ext cx="137160" cy="9144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0080" y="1325880"/>
            <a:ext cx="7863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spc="4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DYNAMIC CORPORATE TRANSFORMATION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594360" y="1783080"/>
            <a:ext cx="749808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4400"/>
              </a:lnSpc>
              <a:buNone/>
            </a:pPr>
            <a:r>
              <a:rPr lang="en-US" sz="38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Distributionally Robust</a:t>
            </a:r>
            <a:endParaRPr lang="en-US" sz="3800" dirty="0"/>
          </a:p>
          <a:p>
            <a:pPr indent="0" marL="0">
              <a:lnSpc>
                <a:spcPts val="4400"/>
              </a:lnSpc>
              <a:buNone/>
            </a:pPr>
            <a:r>
              <a:rPr lang="en-US" sz="38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Enterprise Optimization</a:t>
            </a:r>
            <a:endParaRPr lang="en-US" sz="3800" dirty="0"/>
          </a:p>
        </p:txBody>
      </p:sp>
      <p:sp>
        <p:nvSpPr>
          <p:cNvPr id="15" name="Text 13"/>
          <p:cNvSpPr/>
          <p:nvPr/>
        </p:nvSpPr>
        <p:spPr>
          <a:xfrm>
            <a:off x="640080" y="3886200"/>
            <a:ext cx="6858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Volume II · Chapter 11 · Week 13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640080" y="612648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Graduate course companion · Lab seed 26211 · AXIOM-11 (Vol. II)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LEARNING OUTCOME STATEMENTS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11 · seed 26211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After this chapter, you can…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572768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1572768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11.1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463040" y="1591056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Formulate DRO problems as min-max games over ambiguity sets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640080" y="2093976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11" name="Text 9"/>
          <p:cNvSpPr/>
          <p:nvPr/>
        </p:nvSpPr>
        <p:spPr>
          <a:xfrm>
            <a:off x="640080" y="2093976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11.2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463040" y="2112264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Construct moment, Wasserstein, and divergence ambiguity sets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640080" y="2615184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14" name="Text 12"/>
          <p:cNvSpPr/>
          <p:nvPr/>
        </p:nvSpPr>
        <p:spPr>
          <a:xfrm>
            <a:off x="640080" y="2615184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11.3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463040" y="2633472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Compute extremal worst-case distributions over TV balls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640080" y="3136392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640080" y="3136392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11.4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1463040" y="3154680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Price robustness: worst-case value as a function of radius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640080" y="3657600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0" name="Text 18"/>
          <p:cNvSpPr/>
          <p:nvPr/>
        </p:nvSpPr>
        <p:spPr>
          <a:xfrm>
            <a:off x="640080" y="3657600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11.5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1463040" y="3675888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Locate decision-flip thresholds between competing policies</a:t>
            </a:r>
            <a:endParaRPr lang="en-US" sz="1350" dirty="0"/>
          </a:p>
        </p:txBody>
      </p:sp>
      <p:sp>
        <p:nvSpPr>
          <p:cNvPr id="22" name="Shape 20"/>
          <p:cNvSpPr/>
          <p:nvPr/>
        </p:nvSpPr>
        <p:spPr>
          <a:xfrm>
            <a:off x="640080" y="4178808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3" name="Text 21"/>
          <p:cNvSpPr/>
          <p:nvPr/>
        </p:nvSpPr>
        <p:spPr>
          <a:xfrm>
            <a:off x="640080" y="4178808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11.6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1463040" y="4197096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Calibrate data-driven radii and their finite-sample guarantees</a:t>
            </a:r>
            <a:endParaRPr lang="en-US" sz="1350" dirty="0"/>
          </a:p>
        </p:txBody>
      </p:sp>
      <p:sp>
        <p:nvSpPr>
          <p:cNvPr id="25" name="Shape 23"/>
          <p:cNvSpPr/>
          <p:nvPr/>
        </p:nvSpPr>
        <p:spPr>
          <a:xfrm>
            <a:off x="640080" y="4700016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6" name="Text 24"/>
          <p:cNvSpPr/>
          <p:nvPr/>
        </p:nvSpPr>
        <p:spPr>
          <a:xfrm>
            <a:off x="640080" y="4700016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11.7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1463040" y="4718304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Apply reformulation theorems to make inner suprema tractable</a:t>
            </a:r>
            <a:endParaRPr lang="en-US" sz="1350" dirty="0"/>
          </a:p>
        </p:txBody>
      </p:sp>
      <p:sp>
        <p:nvSpPr>
          <p:cNvPr id="28" name="Shape 26"/>
          <p:cNvSpPr/>
          <p:nvPr/>
        </p:nvSpPr>
        <p:spPr>
          <a:xfrm>
            <a:off x="640080" y="5221224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9" name="Text 27"/>
          <p:cNvSpPr/>
          <p:nvPr/>
        </p:nvSpPr>
        <p:spPr>
          <a:xfrm>
            <a:off x="640080" y="5221224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11.8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1463040" y="5239512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Issue and interpret guaranteed-floor certificates</a:t>
            </a:r>
            <a:endParaRPr lang="en-US" sz="1350" dirty="0"/>
          </a:p>
        </p:txBody>
      </p:sp>
      <p:sp>
        <p:nvSpPr>
          <p:cNvPr id="31" name="Shape 29"/>
          <p:cNvSpPr/>
          <p:nvPr/>
        </p:nvSpPr>
        <p:spPr>
          <a:xfrm>
            <a:off x="640080" y="5742432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32" name="Text 30"/>
          <p:cNvSpPr/>
          <p:nvPr/>
        </p:nvSpPr>
        <p:spPr>
          <a:xfrm>
            <a:off x="640080" y="5742432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11.9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1463040" y="5760720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Position DRO against neuro-fuzzy robustness on the ambiguity spectrum</a:t>
            </a:r>
            <a:endParaRPr lang="en-US" sz="1350" dirty="0"/>
          </a:p>
        </p:txBody>
      </p:sp>
      <p:sp>
        <p:nvSpPr>
          <p:cNvPr id="34" name="Shape 32"/>
          <p:cNvSpPr/>
          <p:nvPr/>
        </p:nvSpPr>
        <p:spPr>
          <a:xfrm>
            <a:off x="640080" y="6263640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35" name="Text 33"/>
          <p:cNvSpPr/>
          <p:nvPr/>
        </p:nvSpPr>
        <p:spPr>
          <a:xfrm>
            <a:off x="640080" y="6263640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11.10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1463040" y="6281928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Recover stochastic and classical robust optimization as radius limits</a:t>
            </a:r>
            <a:endParaRPr lang="en-US" sz="13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ROADMAP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11 · seed 26211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chapter in six moves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7373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60" y="18379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§11.1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874520" y="18379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Ambiguity Sets &amp; the Min-Max Game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6309360" y="17373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92240" y="18379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§11.2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7543800" y="18379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Three Set Families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40080" y="31089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22960" y="32095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§11.3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1874520" y="32095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Worst-Case Distribution Theory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6309360" y="31089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492240" y="32095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§11.4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7543800" y="32095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Decision Flip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640080" y="44805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22960" y="45811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§11.5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1874520" y="45811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Data-Driven Radii &amp; Guarantees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6309360" y="44805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492240" y="45811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§11.6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543800" y="45811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Computation, Governance &amp; the Road to Trade-Offs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§11.1 MOTIVATION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11 · seed 26211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Ambiguity, with teeth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9 assumed the distribution known; Chapter 10 formalized vagueness cooperatively; this chapter assumes an ADVERSARY: nature picks the worst distribution from a calibrated set — Distributionally Robust Enterprise Optimization (Def.)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min-max architecture: the enterprise picks the policy, nature picks the distribution from the Ambiguity Set (Def.), payoffs settle at the Worst-Case Expectation (Def.)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DREO Generalizes Stochastic and Robust Optimization (Prop.): radius zero recovers Chapter 9's expectations; radius everything recovers classical worst-case — the interesting decisions live between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week's three exhibits, all closed-form: worst cases sliding at slope 14, a funding decision flipping at δ = 0.125, and twenty data points buying back the bold choice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§11.2–11.3 DISTRIBUTIONAL AMBIGUITY AND AMBIGUITY SETS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11 · seed 26211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set of worlds, not a world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45920"/>
            <a:ext cx="108813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0080" y="1645920"/>
            <a:ext cx="82296" cy="155448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9" name="Text 7"/>
          <p:cNvSpPr/>
          <p:nvPr/>
        </p:nvSpPr>
        <p:spPr>
          <a:xfrm>
            <a:off x="841248" y="1755648"/>
            <a:ext cx="10515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Definitions — Enterprise distributional uncertainty, ambiguity set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841248" y="2103120"/>
            <a:ext cx="1051560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decision-relevant object is no longer a distribution P but a SET 𝒫 of plausible distributions — every P the evidence cannot rule out. Ambiguity Sets Capture Distributional Uncertainty (Prop.): the set's size is the honest confession of what estimation left unresolved.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594360" y="34290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lab's set: the total-variation ball of radius δ around the empirical p̂ = (0.4, 0.3, 0.2, 0.1) — every reweighting that moves at most δ of probability mass</a:t>
            </a:r>
            <a:endParaRPr lang="en-US" sz="1350" dirty="0"/>
          </a:p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governance reading: 'our base case, and everything within δ of it' — the scenario committee's hedged language, made into a mathematical object the optimizer can fight</a:t>
            </a:r>
            <a:endParaRPr lang="en-US" sz="1350" dirty="0"/>
          </a:p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Volume I Ch. 10's estimation is the supplier: p̂ from data, δ from how much data — the radius is a confidence statement wearing decision clothes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457200"/>
            <a:ext cx="10058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§11.4–11.6 · THE THREE SET FAMILIES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868680"/>
            <a:ext cx="111556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Moment, Wasserstein, divergence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640080" y="1737360"/>
            <a:ext cx="10881360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68680" y="1810512"/>
            <a:ext cx="77724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737360" y="1810512"/>
            <a:ext cx="960120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Moment-based (Def.) — </a:t>
            </a:r>
            <a:pPr indent="0" marL="0">
              <a:buNone/>
            </a:pPr>
            <a:r>
              <a:rPr lang="en-US" sz="110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distributions matching known means and covariances — the Moment Ambiguity Representation Theorem reformulates the worst case as a tractable program (often an SDP)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640080" y="2816352"/>
            <a:ext cx="10881360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68680" y="2889504"/>
            <a:ext cx="77724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737360" y="2889504"/>
            <a:ext cx="960120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Wasserstein (Def.) — </a:t>
            </a:r>
            <a:pPr indent="0" marL="0">
              <a:buNone/>
            </a:pPr>
            <a:r>
              <a:rPr lang="en-US" sz="110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distributions within transport distance ε of the empirical — the Wasserstein Duality Theorem makes the inner sup computable, and finite-sample guarantees follow (Prop.)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40080" y="3895344"/>
            <a:ext cx="10881360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19050">
            <a:solidFill>
              <a:srgbClr val="C8A24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68680" y="3968496"/>
            <a:ext cx="77724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φ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1737360" y="3968496"/>
            <a:ext cx="960120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φ-divergence (Def.) — </a:t>
            </a:r>
            <a:pPr indent="0" marL="0">
              <a:buNone/>
            </a:pPr>
            <a:r>
              <a:rPr lang="en-US" sz="110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distributions with bounded likelihood-ratio divergence (KL, χ², TV) — the lab's TV ball is the family's most hand-computable member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640080" y="4974336"/>
            <a:ext cx="10881360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68680" y="5047488"/>
            <a:ext cx="77724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⚖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1737360" y="5047488"/>
            <a:ext cx="960120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Choosing among them — </a:t>
            </a:r>
            <a:pPr indent="0" marL="0">
              <a:buNone/>
            </a:pPr>
            <a:r>
              <a:rPr lang="en-US" sz="110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moments when only summary statistics are trusted; Wasserstein when samples are trusted but few; divergence when the support is known and reweighting is the fear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640080" y="612648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Distributionally Robust Reformulation Theorem is the family's shared engine: inner worst cases collapse to deterministic constraints. Seed 26211.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§11.7 WORST-CASE DISTRIBUTION THEORY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11 · seed 26211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adversary is extremal — and priceable</a:t>
            </a:r>
            <a:endParaRPr lang="en-US" sz="2700" dirty="0"/>
          </a:p>
        </p:txBody>
      </p:sp>
      <p:graphicFrame>
        <p:nvGraphicFramePr>
          <p:cNvPr id="7" name="Chart 0" descr=""/>
          <p:cNvGraphicFramePr/>
          <p:nvPr/>
        </p:nvGraphicFramePr>
        <p:xfrm>
          <a:off x="640080" y="1600200"/>
          <a:ext cx="7589520" cy="44805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8" name="Text 5"/>
          <p:cNvSpPr/>
          <p:nvPr/>
        </p:nvSpPr>
        <p:spPr>
          <a:xfrm>
            <a:off x="8458200" y="1828800"/>
            <a:ext cx="3108960" cy="4206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Existence Theorem, visibly:
</a:t>
            </a:r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worst case is attained, at a boundary distribution with a one-move description — slide δ of mass from the best outcome to the worst. Each unit of radius costs 14 units of guaranteed mean until the kink, then 10. Robustness has a PRICE SHEET, and it is piecewise linear.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§11.8 DISTRIBUTIONALLY ROBUST POLICIES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11 · seed 26211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decision flip</a:t>
            </a:r>
            <a:endParaRPr lang="en-US" sz="2700" dirty="0"/>
          </a:p>
        </p:txBody>
      </p:sp>
      <p:graphicFrame>
        <p:nvGraphicFramePr>
          <p:cNvPr id="7" name="Chart 0" descr=""/>
          <p:cNvGraphicFramePr/>
          <p:nvPr/>
        </p:nvGraphicFramePr>
        <p:xfrm>
          <a:off x="640080" y="1600200"/>
          <a:ext cx="7589520" cy="44805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8" name="Text 5"/>
          <p:cNvSpPr/>
          <p:nvPr/>
        </p:nvSpPr>
        <p:spPr>
          <a:xfrm>
            <a:off x="8458200" y="1828800"/>
            <a:ext cx="3108960" cy="4206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Spread is the exposure:
</a:t>
            </a:r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B's payoff range is 18 against A's 2 — the adversary punishes B nine times harder per unit of radius. The Distributionally Robust Enterprise Policy Theorem: the robust choice maximizes the GUARANTEED value; Improved Decision Reliability (Prop.) is exactly this crossing.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§11.8 · DATA-DRIVEN RADII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11 · seed 26211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Data buys boldness</a:t>
            </a:r>
            <a:endParaRPr lang="en-US" sz="2700" dirty="0"/>
          </a:p>
        </p:txBody>
      </p:sp>
      <p:graphicFrame>
        <p:nvGraphicFramePr>
          <p:cNvPr id="7" name="Chart 0" descr=""/>
          <p:cNvGraphicFramePr/>
          <p:nvPr/>
        </p:nvGraphicFramePr>
        <p:xfrm>
          <a:off x="640080" y="1600200"/>
          <a:ext cx="7589520" cy="44805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8" name="Text 5"/>
          <p:cNvSpPr/>
          <p:nvPr/>
        </p:nvSpPr>
        <p:spPr>
          <a:xfrm>
            <a:off x="8458200" y="1828800"/>
            <a:ext cx="3108960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maturity curve:
</a:t>
            </a:r>
            <a:pPr indent="0" marL="0">
              <a:buNone/>
            </a:pPr>
            <a:r>
              <a:rPr lang="en-US" sz="11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Data-Driven Enterprise Optimization (Def.): the radius is a Statistical Confidence Set's size, shrinking as O(1/√n) — the Finite-Sample Performance Guarantee Theorem's shape. Nineteen samples: fund safe A. Twenty: fund bold B, with a guarantee attached. Evidence converts to appetite at a computable rate.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§11.9 COMPUTATIONAL ALGORITHMS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11 · seed 26211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Making min-max tractable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91640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1810512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1810512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874520" y="1764792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Dualize the inner sup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reformulation theorems' route: the adversary's problem becomes constraints in the enterprise's — one optimization instead of a game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640080" y="2862072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22960" y="2980944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3" name="Text 11"/>
          <p:cNvSpPr/>
          <p:nvPr/>
        </p:nvSpPr>
        <p:spPr>
          <a:xfrm>
            <a:off x="822960" y="2980944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X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874520" y="2935224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Extremal enumeration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Small supports: the worst case sits at finitely many boundary distributions — the lab's mass-slide IS this, in a two-line formula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40080" y="4032504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22960" y="4151376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822960" y="4151376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CP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874520" y="4105656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Cutting planes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Alternate: solve against the current worst cases, ask the adversary for a new one, repeat — Chapter 3's convexity doing the heavy lifting</a:t>
            </a:r>
            <a:endParaRPr lang="en-US" sz="1450" dirty="0"/>
          </a:p>
        </p:txBody>
      </p:sp>
      <p:sp>
        <p:nvSpPr>
          <p:cNvPr id="19" name="Shape 17"/>
          <p:cNvSpPr/>
          <p:nvPr/>
        </p:nvSpPr>
        <p:spPr>
          <a:xfrm>
            <a:off x="640080" y="5202936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22960" y="5321808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21" name="Text 19"/>
          <p:cNvSpPr/>
          <p:nvPr/>
        </p:nvSpPr>
        <p:spPr>
          <a:xfrm>
            <a:off x="822960" y="5321808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✓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1874520" y="5276088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Certify the guarantee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output is a floor, not a forecast: report 'at least 4.5 for every P in 𝒫' — auditable, and honest about what was assumed</a:t>
            </a:r>
            <a:endParaRPr lang="en-US" sz="1450" dirty="0"/>
          </a:p>
        </p:txBody>
      </p:sp>
      <p:sp>
        <p:nvSpPr>
          <p:cNvPr id="23" name="Text 21"/>
          <p:cNvSpPr/>
          <p:nvPr/>
        </p:nvSpPr>
        <p:spPr>
          <a:xfrm>
            <a:off x="640080" y="5806440"/>
            <a:ext cx="10881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Distributionally Robust Enterprise Architecture (Def.): estimation feeds sets, sets feed the game, the game feeds policy — Volume I's pipeline, hardened.</a:t>
            </a:r>
            <a:endParaRPr lang="en-US" sz="12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§11.10 ENTERPRISE APPLICATIONS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11 · seed 26211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Where the guarantee governs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Capital allocation under thin data: new markets and new technologies arrive with wide δ — the flip says bold bets need EITHER narrower ambiguity or restructured payoffs (cut the spread, keep the mean)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Vendor and counterparty selection: guaranteed-floor comparisons replace expected-value beauty contests — the 4.5-vs-4.1 logic, contract by contract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Stress testing, inverted: regulators hand you the ambiguity set; DRO computes the policy that survives it — the worst-case distribution IS the stress scenario, derived rather than brainstormed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Transformation staging: run Chapter 5's switching family under a TV ball — Part C's exercises find how much ambiguity the invest-then-harvest structure tolerates before myopia becomes robust-optimal</a:t>
            </a:r>
            <a:endParaRPr lang="en-US" sz="14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§11.13 WORKED EXAMPLES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11 · seed 26211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chapter's worked worlds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737360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1947672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1947672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Δ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874520" y="1810512"/>
            <a:ext cx="9418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price sheet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Worst case falling at slope 14, kinking at 0.4 — a MIN/MAX mass-budget formula in two cells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640080" y="3090672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22960" y="3300984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3" name="Text 11"/>
          <p:cNvSpPr/>
          <p:nvPr/>
        </p:nvSpPr>
        <p:spPr>
          <a:xfrm>
            <a:off x="822960" y="3300984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⇄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874520" y="3163824"/>
            <a:ext cx="9418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flip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Nominal funds B; δ* = (6.8−4.8)/(18−2) = 0.125; past it, DRO funds A — closed form throughout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40080" y="4443984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22960" y="4654296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822960" y="4654296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√n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874520" y="4517136"/>
            <a:ext cx="9418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maturity curve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δ_n = 0.55/√n crosses the threshold at n = 20 — MATCH finds it on a 25-row table</a:t>
            </a:r>
            <a:endParaRPr lang="en-US" sz="1450" dirty="0"/>
          </a:p>
        </p:txBody>
      </p:sp>
      <p:sp>
        <p:nvSpPr>
          <p:cNvPr id="19" name="Text 17"/>
          <p:cNvSpPr/>
          <p:nvPr/>
        </p:nvSpPr>
        <p:spPr>
          <a:xfrm>
            <a:off x="640080" y="576072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seed (26211) across notebook, workbook, and AXIOM-11's adversary console.</a:t>
            </a:r>
            <a:endParaRPr lang="en-US" sz="13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§11.11 COMPARISON WITH NEURO-FUZZY ROBUSTNESS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11 · seed 26211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Two formalizations of not knowing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737360"/>
            <a:ext cx="5303520" cy="3383280"/>
          </a:xfrm>
          <a:prstGeom prst="roundRect">
            <a:avLst>
              <a:gd name="adj" fmla="val 2162"/>
            </a:avLst>
          </a:prstGeom>
          <a:solidFill>
            <a:srgbClr val="FFFFFF"/>
          </a:solidFill>
          <a:ln w="12700">
            <a:solidFill>
              <a:srgbClr val="1B6B5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1920240"/>
            <a:ext cx="4846320" cy="3017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NF-REO (Ch. 10)
</a:t>
            </a:r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Ambiguity as cooperative VAGUENESS: memberships grade plausibility, experts supply structure, data calibrates. Output: a smooth policy, robust through blending (the 5.3×). Best when vagueness is informative.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6217920" y="1737360"/>
            <a:ext cx="5303520" cy="3383280"/>
          </a:xfrm>
          <a:prstGeom prst="roundRect">
            <a:avLst>
              <a:gd name="adj" fmla="val 2162"/>
            </a:avLst>
          </a:prstGeom>
          <a:solidFill>
            <a:srgbClr val="0B3D2E"/>
          </a:solidFill>
          <a:ln w="16510">
            <a:solidFill>
              <a:srgbClr val="C8A2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46520" y="1920240"/>
            <a:ext cx="4846320" cy="3017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DREO (Ch. 11)
</a:t>
            </a:r>
            <a:pPr indent="0" marL="0">
              <a:buNone/>
            </a:pPr>
            <a:r>
              <a:rPr lang="en-US" sz="12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Ambiguity as an ADVERSARY: a calibrated set, a min-max game, a guaranteed floor. Output: a policy with a certificate (at least 4.5, whatever P). Best when the downside is unforgiving and the set is defensible.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640080" y="5349240"/>
            <a:ext cx="10881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rivals but registers: fuzzy for negotiating with vagueness, DRO for contracting with it — mature enterprises speak both, and know which meeting they are in.</a:t>
            </a:r>
            <a:endParaRPr lang="en-US" sz="13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§11.2 · THE SPECTRUM, UNIFIED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11 · seed 26211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One dial from trust to paranoia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91640"/>
            <a:ext cx="1088136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0160">
            <a:solidFill>
              <a:srgbClr val="1B6B5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1773936"/>
            <a:ext cx="146304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3D2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δ = 0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2423160" y="1773936"/>
            <a:ext cx="891540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9 recovered  —  </a:t>
            </a:r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trust in p̂: DRO's objective IS the plain expectation — stochastic optimization as the ball's center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640080" y="2788920"/>
            <a:ext cx="1088136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0160">
            <a:solidFill>
              <a:srgbClr val="1B6B5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68680" y="2871216"/>
            <a:ext cx="146304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3D2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δ small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2423160" y="2871216"/>
            <a:ext cx="891540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working regime  —  </a:t>
            </a:r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hedged trust: guaranteed floors a few slope-units below nominal — where calibrated enterprises actually operate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640080" y="3886200"/>
            <a:ext cx="10881360" cy="960120"/>
          </a:xfrm>
          <a:prstGeom prst="roundRect">
            <a:avLst>
              <a:gd name="adj" fmla="val 7619"/>
            </a:avLst>
          </a:prstGeom>
          <a:solidFill>
            <a:srgbClr val="0B3D2E"/>
          </a:solidFill>
          <a:ln w="17780">
            <a:solidFill>
              <a:srgbClr val="C8A24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68680" y="3968496"/>
            <a:ext cx="146304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δ = δ*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2423160" y="3968496"/>
            <a:ext cx="891540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flip zone  —  </a:t>
            </a:r>
            <a:pPr indent="0" marL="0">
              <a:buNone/>
            </a:pPr>
            <a:r>
              <a:rPr lang="en-US" sz="120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decisions change hands: the lab's 0.125 — knowing where YOUR flips sit is the analysis's real deliverable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640080" y="4983480"/>
            <a:ext cx="1088136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0160">
            <a:solidFill>
              <a:srgbClr val="1B6B52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68680" y="5065776"/>
            <a:ext cx="146304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3D2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δ → max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2423160" y="5065776"/>
            <a:ext cx="891540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Classical robustness recovered  —  </a:t>
            </a:r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zero trust: only the support matters, the worst outcome rules — Chapter 10's opening critique, now as a limit rather than a rival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640080" y="6172200"/>
            <a:ext cx="10881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DREO Generalizes Stochastic and Robust Optimization (Prop.) — the volume's uncertainty chapters as one parameterized family.</a:t>
            </a:r>
            <a:endParaRPr lang="en-US" sz="12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§11.8 · THE GOVERNANCE DIVIDEND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11 · seed 26211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Floors you can put in writing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DRO output is a CERTIFICATE: 'value at least 4.5 for every distribution within δ of our estimate' — a sentence auditors, boards, and counterparties can hold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radius is where risk appetite becomes policy: choosing δ is choosing how much estimation error the enterprise insures against — a board decision with a mathematical handle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flip map is the strategy document: for each contested decision, the δ* where it changes hands — debates about boldness become debates about calibration, which data can settle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n_switch table is the business case for measurement: twenty samples moved this funding decision — the value of information, computed as a sample count</a:t>
            </a:r>
            <a:endParaRPr lang="en-US" sz="14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§11.12 PREPARATION FOR MULTI-OBJECTIVE OPTIMIZATION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11 · seed 26211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From one contested objective to several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chapter so far optimized ONE number — contested by noise, ambiguity, or adversaries, but singular; real enterprises want several things at once, and they trade off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12's subject: vector objectives, Pareto dominance, and the efficient frontier — the mathematics of disagreements that survive after logic has eliminated the dominated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connective tissue: DRO's guaranteed floor vs nominal value is ITSELF a two-objective trade-off — this week's flip chart is secretly a Pareto picture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carries over: scalarization will look like the radius dial — one parameter sweeping a family of single-objective problems whose solutions trace the frontier</a:t>
            </a:r>
            <a:endParaRPr lang="en-US" sz="14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§11.14 PREPARATION FOR CHAPTER 12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11 · seed 26211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Guarantees issued; trade-offs next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Installed this week: ambiguity sets and their three families, extremal worst cases with price sheets, the min-max reformulations, data-driven radii, and the flip map</a:t>
            </a:r>
            <a:endParaRPr lang="en-US" sz="150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trophy numbers: slope 14 (robustness's unit price), δ* = 0.125 (where funding changes hands), n = 20 (what evidence boldness costs)</a:t>
            </a:r>
            <a:endParaRPr lang="en-US" sz="150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uncertainty arc closes: known randomness (Ch. 9), cooperative vagueness (Ch. 10), adversarial ambiguity (Ch. 11) — one phenomenon, three registers, each with its computation</a:t>
            </a:r>
            <a:endParaRPr lang="en-US" sz="150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12 changes the axis entirely: not WHAT we know but what we WANT — several objectives, one frontier, and the mathematics of principled compromise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LABORATORY BRIDGE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11 · seed 26211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This week’s laboratory — seed 26211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82296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slope 14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86868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ROBUSTNESS'S UNIT PRICE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338328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11" name="Text 9"/>
          <p:cNvSpPr/>
          <p:nvPr/>
        </p:nvSpPr>
        <p:spPr>
          <a:xfrm>
            <a:off x="338328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δ* = 0.125</a:t>
            </a:r>
            <a:endParaRPr lang="en-US" sz="4000" dirty="0"/>
          </a:p>
        </p:txBody>
      </p:sp>
      <p:sp>
        <p:nvSpPr>
          <p:cNvPr id="12" name="Text 10"/>
          <p:cNvSpPr/>
          <p:nvPr/>
        </p:nvSpPr>
        <p:spPr>
          <a:xfrm>
            <a:off x="342900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WHERE FUNDING FLIPS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594360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14" name="Text 12"/>
          <p:cNvSpPr/>
          <p:nvPr/>
        </p:nvSpPr>
        <p:spPr>
          <a:xfrm>
            <a:off x="594360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 = 20</a:t>
            </a:r>
            <a:endParaRPr lang="en-US" sz="4000" dirty="0"/>
          </a:p>
        </p:txBody>
      </p:sp>
      <p:sp>
        <p:nvSpPr>
          <p:cNvPr id="15" name="Text 13"/>
          <p:cNvSpPr/>
          <p:nvPr/>
        </p:nvSpPr>
        <p:spPr>
          <a:xfrm>
            <a:off x="598932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WHAT BOLDNESS COSTS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850392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850392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14</a:t>
            </a:r>
            <a:endParaRPr lang="en-US" sz="4000" dirty="0"/>
          </a:p>
        </p:txBody>
      </p:sp>
      <p:sp>
        <p:nvSpPr>
          <p:cNvPr id="18" name="Text 16"/>
          <p:cNvSpPr/>
          <p:nvPr/>
        </p:nvSpPr>
        <p:spPr>
          <a:xfrm>
            <a:off x="854964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VALIDATION CHECKS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594360" y="379476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Notebook DCT_V2_Ch11_Lab.ipynb — the piecewise-linear worst-case curve with its kink, the two policy lines crossing at 0.125, and the shrinking-radius maturity plot</a:t>
            </a:r>
            <a:endParaRPr lang="en-US" sz="1450" dirty="0"/>
          </a:p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Workbook DCT_V2_Ch11_Lab.xlsx — the mass-budget worst case in MIN/MAX formulas, the flip threshold as one division, and the 25-row data-driven table with MATCH finding n = 20</a:t>
            </a:r>
            <a:endParaRPr lang="en-US" sz="1450" dirty="0"/>
          </a:p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Checks tab and validation cell agree to 4 decimals — seed 26211 throughout</a:t>
            </a:r>
            <a:endParaRPr lang="en-US" sz="14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CHAPTER SUMMARY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11 · seed 26211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Chapter 11 established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DRO is a game: the enterprise picks the policy, nature picks the worst distribution from a calibrated set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Worst cases are extremal and priceable: slope 14 per unit of radius, kinking where mass runs out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Ambiguity flips decisions: nominal funds bold B; past δ* = 0.125 the guarantee funds safe A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buys boldness at a computable rate: twenty samples cross the threshold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Radius zero is Chapter 9; radius everything is classical robustness — one dial spans the spectrum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45720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AXIOM MODULE 11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86868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adversary console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640080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Launch AXIOM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2313432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2523744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523744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Load Chapter Model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4197096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407408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407408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Modify Inputs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6080760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291072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291072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Optimization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7964424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8174736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174736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Visualize Results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9848088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10058400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0058400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Download Report</a:t>
            </a:r>
            <a:endParaRPr lang="en-US" sz="1150" dirty="0"/>
          </a:p>
        </p:txBody>
      </p:sp>
      <p:sp>
        <p:nvSpPr>
          <p:cNvPr id="22" name="Text 20"/>
          <p:cNvSpPr/>
          <p:nvPr/>
        </p:nvSpPr>
        <p:spPr>
          <a:xfrm>
            <a:off x="685800" y="3520440"/>
            <a:ext cx="10789920" cy="29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AXIOM-11 (Vol. II) lets you play nature: drag probability mass by hand and try to beat the extremal adversary — you cannot</a:t>
            </a:r>
            <a:endParaRPr lang="en-US" sz="14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flip mapper: load two payoff profiles and watch δ* move as you edit the spreads</a:t>
            </a:r>
            <a:endParaRPr lang="en-US" sz="14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Exercises 11.10–11.16 (Part D) compute YOUR portfolio's flip map and the sample counts that would move each decision</a:t>
            </a:r>
            <a:endParaRPr lang="en-US" sz="14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EXERCISES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11 · seed 26211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16 exercises, four groups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91640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1783080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· Concept checks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4114800" y="1783080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11.1–11.4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577840" y="1783080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vs. ambiguity vs. adversity; what the radius confesses; why extremal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40080" y="2770632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68680" y="2862072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 · Mathematical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4114800" y="2862072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11.5–11.6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5577840" y="2862072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TV worst case derived; the Wasserstein duality sketched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40080" y="3849624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68680" y="3941064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 · Computational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4114800" y="3941064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11.7–11.9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5577840" y="3941064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Supports enlarged and kinks multiplied; radii recalibrated; Ch. 5's family under ambiguity — seed 26211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40080" y="4928616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68680" y="5020056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 · Enterprise applications</a:t>
            </a:r>
            <a:endParaRPr lang="en-US" sz="1350" dirty="0"/>
          </a:p>
        </p:txBody>
      </p:sp>
      <p:sp>
        <p:nvSpPr>
          <p:cNvPr id="21" name="Text 19"/>
          <p:cNvSpPr/>
          <p:nvPr/>
        </p:nvSpPr>
        <p:spPr>
          <a:xfrm>
            <a:off x="4114800" y="5020056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11.10–11.16★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5577840" y="5020056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funding flip map; your stress scenario, derived; your value of measurement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640080" y="6080760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Starred (★) exercises: advanced track. Full solutions: Instructor’s Manual, Chapter 11.</a:t>
            </a:r>
            <a:endParaRPr lang="en-US" sz="12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BEFORE NEXT CLASS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11 · seed 26211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Reading and preparation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Read: Vol II, Chapter 11 — §11.7's worst-case theory and the reformulation theorems with pencil in hand</a:t>
            </a:r>
            <a:endParaRPr lang="en-US" sz="155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Run: notebook Panels 1–3; confirm the validation cell prints 14× PASS</a:t>
            </a:r>
            <a:endParaRPr lang="en-US" sz="155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Open: AXIOM-11's adversary console; answer Exercise 11.10 with it</a:t>
            </a:r>
            <a:endParaRPr lang="en-US" sz="155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class (Week 13 → Vol. II Chapter 12): several objectives, one frontier — Pareto</a:t>
            </a:r>
            <a:endParaRPr lang="en-US" sz="15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Shape 1"/>
          <p:cNvSpPr/>
          <p:nvPr/>
        </p:nvSpPr>
        <p:spPr>
          <a:xfrm rot="-900000">
            <a:off x="7799832" y="3909060"/>
            <a:ext cx="3785616" cy="205740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 rot="-900000">
            <a:off x="8293608" y="4180637"/>
            <a:ext cx="2798064" cy="1514246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 rot="-900000">
            <a:off x="8746236" y="4427525"/>
            <a:ext cx="1892808" cy="102047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rot="-900000">
            <a:off x="9157716" y="4649724"/>
            <a:ext cx="1069848" cy="576072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628632" y="4873752"/>
            <a:ext cx="128016" cy="128016"/>
          </a:xfrm>
          <a:prstGeom prst="ellipse">
            <a:avLst/>
          </a:prstGeom>
          <a:solidFill>
            <a:srgbClr val="C8A24B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2011680"/>
            <a:ext cx="8412480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3100"/>
              </a:lnSpc>
              <a:buNone/>
            </a:pPr>
            <a:r>
              <a:rPr lang="en-US" sz="2300" i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“The robust answer is a floor, not a forecast: at least this much, whatever the world within the set turns out to be — a sentence a board can sign.”</a:t>
            </a:r>
            <a:endParaRPr lang="en-US" sz="2300" dirty="0"/>
          </a:p>
        </p:txBody>
      </p:sp>
      <p:sp>
        <p:nvSpPr>
          <p:cNvPr id="9" name="Text 7"/>
          <p:cNvSpPr/>
          <p:nvPr/>
        </p:nvSpPr>
        <p:spPr>
          <a:xfrm>
            <a:off x="822960" y="448056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2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— Volume II, Chapter 11, on distributionally robust policies</a:t>
            </a:r>
            <a:endParaRPr lang="en-US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NEXT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11 · seed 26211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Chapter 12 — Multi-Objective Enterprise Optimization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Vector objectives and Pareto dominance</a:t>
            </a:r>
            <a:endParaRPr lang="en-US" sz="160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Frontiers, scalarization, and its gaps</a:t>
            </a:r>
            <a:endParaRPr lang="en-US" sz="160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Compromise solutions that reach the dents</a:t>
            </a:r>
            <a:endParaRPr lang="en-US" sz="160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 seed 26212 · AXIOM-12 (Vol. II)</a:t>
            </a:r>
            <a:endParaRPr lang="en-US" sz="16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468880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spc="4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DYNAMIC CORPORATE TRANSFORMATION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" y="2926080"/>
            <a:ext cx="10881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Volume II · Chapter 11 · Week 13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640080" y="3657600"/>
            <a:ext cx="10881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Course website · AXIOM Laboratory · Lab seed 26211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© 2026 Samir Asaf · All rights reserved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2026-07-14T00:46:15Z</dcterms:created>
  <dcterms:modified xsi:type="dcterms:W3CDTF">2026-07-14T00:46:15Z</dcterms:modified>
</cp:coreProperties>
</file>