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2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00" b="0" i="0" u="none" strike="noStrike">
                <a:solidFill>
                  <a:srgbClr val="0B3D2E"/>
                </a:solidFill>
                <a:latin typeface="Georgia"/>
              </a:rPr>
              <a:t>Candidates A–H: the frontier {A, B, D, F, G} and the fallen {C, E, H} (seed 26212)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Pareto set</c:v>
                </c:pt>
              </c:strCache>
            </c:strRef>
          </c:tx>
          <c:spPr>
            <a:solidFill>
              <a:srgbClr val="C8A24B"/>
            </a:solidFill>
            <a:ln>
              <a:noFill/>
            </a:ln>
            <a:effectLst/>
          </c:spPr>
          <c:marker>
            <c:symbol val="circle"/>
            <c:size val="9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xVal>
            <c:numRef>
              <c:f>Sheet1!$A$2:$A$9</c:f>
              <c:numCache>
                <c:formatCode>General</c:formatCode>
                <c:ptCount val="8"/>
                <c:pt idx="0">
                  <c:v>2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3</c:v>
                </c:pt>
              </c:numCache>
            </c:numRef>
          </c:xVal>
          <c:yVal>
            <c:numRef>
              <c:f>Sheet1!$B$2:$B$9</c:f>
              <c:numCache>
                <c:formatCode>General</c:formatCode>
                <c:ptCount val="8"/>
                <c:pt idx="0">
                  <c:v>9</c:v>
                </c:pt>
                <c:pt idx="1">
                  <c:v>8</c:v>
                </c:pt>
                <c:pt idx="2">
                  <c:v/>
                </c:pt>
                <c:pt idx="3">
                  <c:v>6.5</c:v>
                </c:pt>
                <c:pt idx="4">
                  <c:v/>
                </c:pt>
                <c:pt idx="5">
                  <c:v>6</c:v>
                </c:pt>
                <c:pt idx="6">
                  <c:v>2</c:v>
                </c:pt>
                <c:pt idx="7">
                  <c:v/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dominated</c:v>
                </c:pt>
              </c:strCache>
            </c:strRef>
          </c:tx>
          <c:spPr>
            <a:solidFill>
              <a:srgbClr val="8A8F8B"/>
            </a:solidFill>
            <a:ln>
              <a:noFill/>
            </a:ln>
            <a:effectLst/>
          </c:spPr>
          <c:marker>
            <c:symbol val="circle"/>
            <c:size val="9"/>
            <c:spPr>
              <a:solidFill>
                <a:srgbClr val="8A8F8B"/>
              </a:solidFill>
              <a:ln w="9525" cap="flat">
                <a:solidFill>
                  <a:srgbClr val="8A8F8B"/>
                </a:solidFill>
                <a:prstDash val="solid"/>
                <a:round/>
              </a:ln>
              <a:effectLst/>
            </c:spPr>
          </c:marker>
          <c:xVal>
            <c:numRef>
              <c:f>Sheet1!$A$2:$A$9</c:f>
              <c:numCache>
                <c:formatCode>General</c:formatCode>
                <c:ptCount val="8"/>
                <c:pt idx="0">
                  <c:v>2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3</c:v>
                </c:pt>
              </c:numCache>
            </c:numRef>
          </c:xVal>
          <c:yVal>
            <c:numRef>
              <c:f>Sheet1!$C$2:$C$9</c:f>
              <c:numCache>
                <c:formatCode>General</c:formatCode>
                <c:ptCount val="8"/>
                <c:pt idx="0">
                  <c:v/>
                </c:pt>
                <c:pt idx="1">
                  <c:v/>
                </c:pt>
                <c:pt idx="2">
                  <c:v>5</c:v>
                </c:pt>
                <c:pt idx="3">
                  <c:v/>
                </c:pt>
                <c:pt idx="4">
                  <c:v>4</c:v>
                </c:pt>
                <c:pt idx="5">
                  <c:v/>
                </c:pt>
                <c:pt idx="6">
                  <c:v/>
                </c:pt>
                <c:pt idx="7">
                  <c:v>6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growth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val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resilience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150" b="0" i="0" u="none" strike="noStrike">
                <a:solidFill>
                  <a:srgbClr val="0B3D2E"/>
                </a:solidFill>
                <a:latin typeface="Georgia"/>
              </a:rPr>
              <a:t>x*(w) = w/2(1−w): at w = 0.5 the tangency sits at (0.5, 0.75) with slope −1 (seed 26212)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frontier: f2 = 1 − f1²</c:v>
                </c:pt>
              </c:strCache>
            </c:strRef>
          </c:tx>
          <c:spPr>
            <a:solidFill>
              <a:srgbClr val="0B3D2E"/>
            </a:solidFill>
            <a:ln w="33020" cap="flat">
              <a:solidFill>
                <a:srgbClr val="0B3D2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0B3D2E"/>
              </a:solidFill>
              <a:ln w="9525" cap="flat">
                <a:solidFill>
                  <a:srgbClr val="0B3D2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Sheet1!$A$2:$A$22</c:f>
              <c:multiLvlStrCache>
                <c:ptCount val="21"/>
                <c:lvl>
                  <c:pt idx="0">
                    <c:v>0.00</c:v>
                  </c:pt>
                  <c:pt idx="1">
                    <c:v>0.05</c:v>
                  </c:pt>
                  <c:pt idx="2">
                    <c:v>0.10</c:v>
                  </c:pt>
                  <c:pt idx="3">
                    <c:v>0.15</c:v>
                  </c:pt>
                  <c:pt idx="4">
                    <c:v>0.20</c:v>
                  </c:pt>
                  <c:pt idx="5">
                    <c:v>0.25</c:v>
                  </c:pt>
                  <c:pt idx="6">
                    <c:v>0.30</c:v>
                  </c:pt>
                  <c:pt idx="7">
                    <c:v>0.35</c:v>
                  </c:pt>
                  <c:pt idx="8">
                    <c:v>0.40</c:v>
                  </c:pt>
                  <c:pt idx="9">
                    <c:v>0.45</c:v>
                  </c:pt>
                  <c:pt idx="10">
                    <c:v>0.50</c:v>
                  </c:pt>
                  <c:pt idx="11">
                    <c:v>0.55</c:v>
                  </c:pt>
                  <c:pt idx="12">
                    <c:v>0.60</c:v>
                  </c:pt>
                  <c:pt idx="13">
                    <c:v>0.65</c:v>
                  </c:pt>
                  <c:pt idx="14">
                    <c:v>0.70</c:v>
                  </c:pt>
                  <c:pt idx="15">
                    <c:v>0.75</c:v>
                  </c:pt>
                  <c:pt idx="16">
                    <c:v>0.80</c:v>
                  </c:pt>
                  <c:pt idx="17">
                    <c:v>0.85</c:v>
                  </c:pt>
                  <c:pt idx="18">
                    <c:v>0.90</c:v>
                  </c:pt>
                  <c:pt idx="19">
                    <c:v>0.95</c:v>
                  </c:pt>
                  <c:pt idx="20">
                    <c:v>1.00</c:v>
                  </c:pt>
                </c:lvl>
              </c:multiLvlStrCache>
            </c:multiLvlStr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1</c:v>
                </c:pt>
                <c:pt idx="1">
                  <c:v>0.9975</c:v>
                </c:pt>
                <c:pt idx="2">
                  <c:v>0.99</c:v>
                </c:pt>
                <c:pt idx="3">
                  <c:v>0.9775</c:v>
                </c:pt>
                <c:pt idx="4">
                  <c:v>0.96</c:v>
                </c:pt>
                <c:pt idx="5">
                  <c:v>0.9375</c:v>
                </c:pt>
                <c:pt idx="6">
                  <c:v>0.91</c:v>
                </c:pt>
                <c:pt idx="7">
                  <c:v>0.8775</c:v>
                </c:pt>
                <c:pt idx="8">
                  <c:v>0.84</c:v>
                </c:pt>
                <c:pt idx="9">
                  <c:v>0.7975</c:v>
                </c:pt>
                <c:pt idx="10">
                  <c:v>0.75</c:v>
                </c:pt>
                <c:pt idx="11">
                  <c:v>0.6975</c:v>
                </c:pt>
                <c:pt idx="12">
                  <c:v>0.64</c:v>
                </c:pt>
                <c:pt idx="13">
                  <c:v>0.5775</c:v>
                </c:pt>
                <c:pt idx="14">
                  <c:v>0.51</c:v>
                </c:pt>
                <c:pt idx="15">
                  <c:v>0.4375</c:v>
                </c:pt>
                <c:pt idx="16">
                  <c:v>0.36</c:v>
                </c:pt>
                <c:pt idx="17">
                  <c:v>0.2775</c:v>
                </c:pt>
                <c:pt idx="18">
                  <c:v>0.19</c:v>
                </c:pt>
                <c:pt idx="19">
                  <c:v>0.0975</c:v>
                </c:pt>
                <c:pt idx="20">
                  <c:v>0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f1 (growth)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5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f2 (resilience)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Multi-Objective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Optimization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II · Chapter 12 · Week 13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26212 · AXIOM-12 (Vol. II)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12 · seed 26212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Formulate enterprise problems with vector objectives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Pareto dominance and execute preference-free first cuts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 and interpret Pareto frontiers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Scalarize by weighted sums and know exactly what they can reach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Exhibit and diagnose the scalarization gap on non-convex frontiers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 Chebyshev compromise solutions with full frontier coverage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goal programming against stated targets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the trade-off identity between weights and frontier slopes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interactive preference-elicitation loops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evolutionary methods for large-scale frontier approximation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12 · seed 26212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§12.1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Vector Objectives &amp; Dominance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§12.2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Pareto Frontiers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§12.3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Scalarization &amp; Its Gap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§12.4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Compromise Solutions &amp; Goal Programming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§12.5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Trade-Off Identity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§12.6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Interaction, Evolution &amp; the Road to Learning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§12.1 MOTIVATION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12 · seed 26212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enterprise wants several things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Eleven chapters optimized ONE number — contested by walls, noise, and adversaries, but singular; Most Enterprise Transformation Problems Are Inherently Multi-Objective (Prop.): growth AND resilience, margin AND share, speed AND quality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Multi-Objective Enterprise Optimization (Def.): the objective is a VECTOR (Enterprise Objective Vector, Def.) — and vectors do not totally order themselves; the mathematics must say what 'better' still means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week's three deliverables: dominance as the first cut (logic eliminates three of eight candidates), the scalarization gap (an efficient policy invisible to every weighted sum), and the trade-off identity (the frontier's slope equals the chosen weight ratio)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honest reframe: multi-objective methods do not RESOLVE disagreements — they locate exactly the disagreements worth having (Prop.: No Single Efficient Solution Optimizes All Objectives)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§12.2–12.3 VECTOR OBJECTIVES AND PARETO OPTIMALITY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12 · seed 26212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Dominance: the first cut is free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Definitions — Pareto dominance, Pareto optimal enterprise policy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y dominates x when y is at least as good in every objective and strictly better in one. Undominated policies are Pareto optimal (Efficient Enterprise Solutions, Def.) — the candidates no coherent stakeholder can reject without invoking preferences.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slate: eight candidate policies on (growth, resilience) — dominance eliminates C, E, and H by inspection (each beaten on BOTH axes by a colleague), leaving the efficient five: A, B, D, F, G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Pareto Optimality Characterization Theorem gives the test the workbook runs: one SUMPRODUCT flag per candidate, no preferences consulted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managerial dividend: dominated options waste meeting time — sorting them out FIRST is pure profit, and it is preference-free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§12.4 PARETO FRONTIERS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12 · seed 26212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Five efficient, three dominated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Frontier (Def.):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efficient set's image — every point a legitimate final answer, every move along it a trade. The Pareto Frontier Existence Theorem guarantees the object; note D at (6, 6.5): efficient, but sitting in a DENT — the next slide's protagonist.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§12.5 · SCALARIZATION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weight, one number — and one blind spot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810512"/>
            <a:ext cx="7772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Σ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737360" y="1810512"/>
            <a:ext cx="96012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weighted sum —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maximize w·g + (1−w)·r (Scalarization, Def.): the vector collapsed to a scalar, Chapters 1–11's machinery instantly applicable (Prop.)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816352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889504"/>
            <a:ext cx="7772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✓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37360" y="2889504"/>
            <a:ext cx="96012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guarantees —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weighted-sum winner is Pareto optimal (Scalarization Equivalence Theorem, one direction) — scalarization never picks a dominated policy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40080" y="3895344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3968496"/>
            <a:ext cx="7772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✗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737360" y="3968496"/>
            <a:ext cx="96012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misses —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CONVERSE fails on non-convex frontiers: the Weighted-Sum Representation Theorem only reaches the convex upper boundary — dents are invisible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4974336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19050">
            <a:solidFill>
              <a:srgbClr val="C8A2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5047488"/>
            <a:ext cx="7772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737360" y="5047488"/>
            <a:ext cx="96012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exhibit —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D (6, 6.5) is efficient, but across ALL 21 grid weights it wins ZERO times — B and F between them shade it at every w; efficiency without weighted-sum reachability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40080" y="612648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workbook's 21-row sweep is the proof by exhaustion: COUNTIF(winners, "D") = 0. Seed 26212.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§12.6 GOAL PROGRAMMING AND COMPROMISE SOLUTIONS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12 · seed 26212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Reaching the dent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0876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Compromise Solution Theorem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a Reference Point (Def.) — here the ideal (9, 9), each objective's solo best — and minimize a weighted Chebyshev distance to it. Unlike weighted sums, the compromise reaches EVERY efficient point for suitable weights: the dent included.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38328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run: stakeholder weights (1, 1.5) — resilience matters half again as much; distances: B = 5.00, D = 3.75, F = 4.50, and D WINS — the weighted-sum-invisible policy, selected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 Programming (Def.) is the same instinct with targets instead of ideals: minimize weighted shortfalls from stated goals — the budget memo's native mathematics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 Preferences Select Among Pareto-Optimal Solutions (Prop.): methods do not choose — they TRANSLATE preferences into selections, and the Chebyshev translator has full coverage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§12.4 · THE CONTINUOUS FRONTIER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12 · seed 26212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trade-off identity, verified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Trade-Off Theorem:
</a:t>
            </a:r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the chosen point, the frontier's exchange rate equals the decision-maker's: df2/df1 = −w/(1−w). Equal weights → slope −1 → x* = 0.5. And past w = 2/3 the optimum hits the corner: preference strong enough EXHAUSTS the frontier — the workbook's grid finds it at w = 0.7.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§12.7 INTERACTIVE ENTERPRISE DECISION MAKING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12 · seed 26212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Preferences are discovered, not downloaded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uncomfortable truth: stakeholders cannot state their weights in advance — they recognize trade-offs only when shown concrete alternatives; the Enterprise Preference Function (Def.) is elicited, not queried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interactive loop: show a frontier sample → collect reactions ('too fragile', 'growth matters more than that') → update weights or reference points → re-solve → repeat until a compromise stabilizes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objects ARE the loop's furniture: the frontier plot is what you show, the weight sweep is what reactions move, the Chebyshev winner is what stabilizes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chair's discipline: never let the room debate dominated options (the first cut is free) and never present a weighted-sum-only menu (the dents deserve their hearing — D exists)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§12.8 EVOLUTIONARY MULTI-OBJECTIVE OPTIMIZATION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12 · seed 26212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Populating frontiers at scale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POP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Populations, not points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Evolutionary methods carry a whole candidate SET — naturally matched to frontiers, which are sets; one run approximates the entire trade-off surface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RANK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Dominance as fitness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Selection by non-domination rank plus crowding: the algorithm internalizes Pareto logic — this week's SUMPRODUCT flag, industrialized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DENT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Non-convexity-proof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scalarization inside means no scalarization gap: dents get populated like everywhere else — D's industrial cousins get found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✓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proposition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Evolutionary Algorithms Effectively Approximate Complex Enterprise Pareto Frontiers (Prop.) — the practical route when objectives are black boxes and frontiers are wild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course's placement: exact dominance sorting on small slates (this week), evolutionary populations beyond — with the exact slate as the validation anchor, in the standing style.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§12.9 ENTERPRISE APPLICATIONS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12 · seed 26212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frontier governs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construction: growth-vs-resilience IS the lab's slate — dominance prunes the pitch deck, the frontier frames the board debate, the compromise picks under the stated risk appetite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Transformation design: speed vs. disruption vs. cost — three-objective frontiers where dominated program designs waste committees; Chapter 5's switching family acquires a second objective in Part C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Regulatory trade-offs: capital efficiency vs. buffer strength — the trade-off identity prices what one basis point of resilience costs in return, at the current operating point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DRO bridge cashed: Chapter 11's guaranteed-floor-vs-nominal-value pairs plot as a frontier — robustness level is a stakeholder weight in disguise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§12.13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12 · seed 26212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chapter's worked worlds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8→5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cut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Dominance flags by SUMPRODUCT: C, E, H fall, five survive — logic's free contribution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0/21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gap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wins zero weighted sums across the whole grid, yet is efficient — and Chebyshev at weights (1, 1.5) selects exactly 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−w/(1−w)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identity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x*(0.5) = 0.5, frontier slope −1, corner at w = 0.7 — the trade-off theorem on nine rows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seed (26212) across notebook, workbook, and AXIOM-12's frontier studio.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§12.5–12.6 · THE SELECTOR FAMILY, COMPARED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12 · seed 26212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ways to pick from a frontier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3474720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1B6B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920240"/>
            <a:ext cx="30175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Weighted sum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weight, instant scalar, all prior machinery applies. Blind spot: non-convex dents. Use when frontiers are convex or convexity is certified (Ch. 3's tests).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343400" y="1737360"/>
            <a:ext cx="3474720" cy="3383280"/>
          </a:xfrm>
          <a:prstGeom prst="roundRect">
            <a:avLst>
              <a:gd name="adj" fmla="val 2162"/>
            </a:avLst>
          </a:prstGeom>
          <a:solidFill>
            <a:srgbClr val="0B3D2E"/>
          </a:solidFill>
          <a:ln w="17780">
            <a:solidFill>
              <a:srgbClr val="C8A2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0" y="1920240"/>
            <a:ext cx="30175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Chebyshev compromise
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 to the ideal, worst-gap-first. Full coverage: every efficient point reachable — the dents included. The default when frontiers are unknown terrain.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474720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75320" y="1920240"/>
            <a:ext cx="30175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 programming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Targets instead of ideals: minimize weighted shortfalls from stated goals. The natural register when the board has already written numbers down.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0080" y="53492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three end at Pareto points — the choice among selectors is about coverage and the language stakeholders already speak.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§12.10 COMPUTATIONAL METHODS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12 · seed 26212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honest mechanics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Dominance sorting is O(n²) comparisons and embarrassingly parallel — the workbook's eight SUMPRODUCT flags scale to thousands before cleverness (KD-trees, non-dominated sorting) is needed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Frontier tracing: sweep the scalarization parameter (weights, ε-constraints, reference points) and collect solutions — each sweep point is a Chapters 1–11 problem, fully inheriting their machinery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ε-constraint alternative: optimize one objective with the others as walls — reaches dents (unlike weighted sums), at the cost of choosing the ε grid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Validation in the standing style: every selector's pick is re-checked for non-domination, and small slates are sorted exhaustively as the anchor — this week's 21-row sweep IS a proof by exhaustion</a:t>
            </a:r>
            <a:endParaRPr lang="en-US" sz="14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§12.11 PREPARATION FOR MACHINE LEARNING OPTIMIZATION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12 · seed 26212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Optimization goes to learn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13's turn (anticipated): the objective becomes a LOSS over data, the decision becomes model parameters — optimization as the engine room of machine learning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week's concepts travel: regularization paths are scalarization sweeps (fit vs. simplicity is a two-objective problem); accuracy-fairness and accuracy-latency frontiers are Pareto pictures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10's ANFIS was the preview: a least-squares step inside a structured model — Chapter 13 generalizes to gradient-based learning at scale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returns: the curse (dimension of parameters), the validation discipline (held-out residuals as the honesty metric), and the multiplier (regularization weights ARE shadow prices)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§12.14 PREPARATION FOR CHAPTER 13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12 · seed 26212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Compromise computed; learning next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Installed this week: vector objectives, dominance and the free first cut, frontiers and their existence, scalarization with its gap, compromise solutions with full coverage, and the trade-off identity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trophy exhibit: policy D — efficient, invisible to all 21 weighted sums, found by one Chebyshev formula: the whole chapter in a single candidate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volume's want-axis is now complete: one objective contested every way (Chs. 1–11), several objectives reconciled in principle (Ch. 12)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13 sends the machinery to school: losses, gradients, and models — optimization learning from data, with everything this volume certified underneath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12 · seed 26212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26212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 → 5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FREE FIRST CUT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 / 21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WEIGHTED SUMS REACHING D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3.75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CHEBYSHEV FINDS THE DENT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DCT_V2_Ch12_Lab.ipynb — the eight-candidate scatter with the efficient five highlighted, the 21-weight winner string with D absent, and the tangency-sweep frontier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DCT_V2_Ch12_Lab.xlsx — dominance flags by one SUMPRODUCT each, the full weighted-sum sweep with COUNTIF proving the gap, the Chebyshev block selecting D, and the trade-off identity per row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26212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12 · seed 26212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12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Vector objectives don't self-order: dominance is the preference-free first cut — three of eight candidates fall to logic alone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frontier is the set of legitimate final answers; every move along it is a trade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Weighted sums reach only the convex boundary: policy D is efficient yet wins zero of 21 weights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Chebyshev compromise has full coverage: weights (1, 1.5) select exactly D — the dent, reached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every chosen point the frontier's slope equals the weight ratio — preferences and trade-offs, reconciled by an identity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12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frontier studio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AXIOM-12 (Vol. II) renders the candidate cloud live — drag any policy's scores and watch dominance flags and the frontier re-sort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compromise bench: move the reference point and stakeholder weights; the Chebyshev winner updates in real time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12.10–12.13 (Part D) put YOUR portfolio on the axes and locate which of your options are dominated furniture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12 · seed 26212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12.1–12.4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vectors don't order; what dominance can and cannot decide; the gap's geometry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12.5–12.6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characterization theorem; Chebyshev coverage proved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12.7–12.9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Dents deepened; ε-constraints traced; three objectives sorted — seed 26212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12.10–12.13★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portfolio's frontier; your board's weights, elicited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12.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12 · seed 26212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II, Chapter 12 — §12.5's representation theorem and the compromise theorem with pencil in hand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1–3; confirm the validation cell prints 13×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AXIOM-12's frontier studio; answer Exercise 12.10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14 → Vol. II Chapter 13): optimization goes to learn — machine learning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“Multi-objective methods do not resolve disagreements; they locate the disagreements worth having — everything else was dominated furniture.”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Volume II, Chapter 12, on Pareto optimality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12 · seed 26212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13 — Machine Learning Optimization (anticipated)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Losses over data as objectives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Regularization paths as scalarization sweeps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Accuracy frontiers: fairness, latency, cost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26213 · AXIOM-13 (Vol. II)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II · Chapter 12 · Week 13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26212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2026-07-14T00:46:16Z</dcterms:created>
  <dcterms:modified xsi:type="dcterms:W3CDTF">2026-07-14T00:46:16Z</dcterms:modified>
</cp:coreProperties>
</file>