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Truth 2 + 0.8x with noise; OLS recovers 1.62 + 0.84x (seed 26213)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train (8 points)</c:v>
                </c:pt>
              </c:strCache>
            </c:strRef>
          </c:tx>
          <c:spPr>
            <a:solidFill>
              <a:srgbClr val="0B3D2E"/>
            </a:solidFill>
            <a:ln>
              <a:noFill/>
            </a:ln>
            <a:effectLst/>
          </c:spPr>
          <c:marker>
            <c:symbol val="circle"/>
            <c:size val="9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xVal>
            <c:numRef>
              <c:f>Sheet1!$A$2:$A$13</c:f>
              <c:numCache>
                <c:formatCode>General</c:formatCode>
                <c:ptCount val="12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1</c:v>
                </c:pt>
                <c:pt idx="9">
                  <c:v>3</c:v>
                </c:pt>
                <c:pt idx="10">
                  <c:v>5</c:v>
                </c:pt>
                <c:pt idx="11">
                  <c:v>7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2.5747</c:v>
                </c:pt>
                <c:pt idx="1">
                  <c:v>2.1153</c:v>
                </c:pt>
                <c:pt idx="2">
                  <c:v>3.2385</c:v>
                </c:pt>
                <c:pt idx="3">
                  <c:v>5.3482</c:v>
                </c:pt>
                <c:pt idx="4">
                  <c:v>5.3521</c:v>
                </c:pt>
                <c:pt idx="5">
                  <c:v>6.4919</c:v>
                </c:pt>
                <c:pt idx="6">
                  <c:v>7.1689</c:v>
                </c:pt>
                <c:pt idx="7">
                  <c:v>7.6939</c:v>
                </c:pt>
                <c:pt idx="8">
                  <c:v/>
                </c:pt>
                <c:pt idx="9">
                  <c:v/>
                </c:pt>
                <c:pt idx="10">
                  <c:v/>
                </c:pt>
                <c:pt idx="11">
                  <c:v/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held-out test (4 points)</c:v>
                </c:pt>
              </c:strCache>
            </c:strRef>
          </c:tx>
          <c:spPr>
            <a:solidFill>
              <a:srgbClr val="C8A24B"/>
            </a:solidFill>
            <a:ln>
              <a:noFill/>
            </a:ln>
            <a:effectLst/>
          </c:spPr>
          <c:marker>
            <c:symbol val="circle"/>
            <c:size val="9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xVal>
            <c:numRef>
              <c:f>Sheet1!$A$2:$A$13</c:f>
              <c:numCache>
                <c:formatCode>General</c:formatCode>
                <c:ptCount val="12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1</c:v>
                </c:pt>
                <c:pt idx="9">
                  <c:v>3</c:v>
                </c:pt>
                <c:pt idx="10">
                  <c:v>5</c:v>
                </c:pt>
                <c:pt idx="11">
                  <c:v>7</c:v>
                </c:pt>
              </c:numCache>
            </c:numRef>
          </c:xVal>
          <c:yVal>
            <c:numRef>
              <c:f>Sheet1!$C$2:$C$13</c:f>
              <c:numCache>
                <c:formatCode>General</c:formatCode>
                <c:ptCount val="12"/>
                <c:pt idx="0">
                  <c:v/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/>
                </c:pt>
                <c:pt idx="7">
                  <c:v/>
                </c:pt>
                <c:pt idx="8">
                  <c:v>3.1002</c:v>
                </c:pt>
                <c:pt idx="9">
                  <c:v>4.2247</c:v>
                </c:pt>
                <c:pt idx="10">
                  <c:v>6.2267</c:v>
                </c:pt>
                <c:pt idx="11">
                  <c:v>7.8251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feature x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outcome y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150" b="0" i="0" u="none" strike="noStrike">
                <a:solidFill>
                  <a:srgbClr val="0B3D2E"/>
                </a:solidFill>
                <a:latin typeface="Georgia"/>
              </a:rPr>
              <a:t>Predict d̂, optimize R(i) = d√i − i, live under d: regret has a CLOSED FORM (seed 26213)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regret = (d − d̂)²/4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-2.0</c:v>
                  </c:pt>
                  <c:pt idx="1">
                    <c:v>-1.8</c:v>
                  </c:pt>
                  <c:pt idx="2">
                    <c:v>-1.6</c:v>
                  </c:pt>
                  <c:pt idx="3">
                    <c:v>-1.4</c:v>
                  </c:pt>
                  <c:pt idx="4">
                    <c:v>-1.2</c:v>
                  </c:pt>
                  <c:pt idx="5">
                    <c:v>-1.0</c:v>
                  </c:pt>
                  <c:pt idx="6">
                    <c:v>-0.8</c:v>
                  </c:pt>
                  <c:pt idx="7">
                    <c:v>-0.6</c:v>
                  </c:pt>
                  <c:pt idx="8">
                    <c:v>-0.4</c:v>
                  </c:pt>
                  <c:pt idx="9">
                    <c:v>-0.2</c:v>
                  </c:pt>
                  <c:pt idx="10">
                    <c:v>0.0</c:v>
                  </c:pt>
                  <c:pt idx="11">
                    <c:v>0.2</c:v>
                  </c:pt>
                  <c:pt idx="12">
                    <c:v>0.4</c:v>
                  </c:pt>
                  <c:pt idx="13">
                    <c:v>0.6</c:v>
                  </c:pt>
                  <c:pt idx="14">
                    <c:v>0.8</c:v>
                  </c:pt>
                  <c:pt idx="15">
                    <c:v>1.0</c:v>
                  </c:pt>
                  <c:pt idx="16">
                    <c:v>1.2</c:v>
                  </c:pt>
                  <c:pt idx="17">
                    <c:v>1.4</c:v>
                  </c:pt>
                  <c:pt idx="18">
                    <c:v>1.6</c:v>
                  </c:pt>
                  <c:pt idx="19">
                    <c:v>1.8</c:v>
                  </c:pt>
                  <c:pt idx="20">
                    <c:v>2.0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1</c:v>
                </c:pt>
                <c:pt idx="1">
                  <c:v>0.81</c:v>
                </c:pt>
                <c:pt idx="2">
                  <c:v>0.64</c:v>
                </c:pt>
                <c:pt idx="3">
                  <c:v>0.49</c:v>
                </c:pt>
                <c:pt idx="4">
                  <c:v>0.36</c:v>
                </c:pt>
                <c:pt idx="5">
                  <c:v>0.25</c:v>
                </c:pt>
                <c:pt idx="6">
                  <c:v>0.16</c:v>
                </c:pt>
                <c:pt idx="7">
                  <c:v>0.09</c:v>
                </c:pt>
                <c:pt idx="8">
                  <c:v>0.04</c:v>
                </c:pt>
                <c:pt idx="9">
                  <c:v>0.01</c:v>
                </c:pt>
                <c:pt idx="10">
                  <c:v>0</c:v>
                </c:pt>
                <c:pt idx="11">
                  <c:v>0.01</c:v>
                </c:pt>
                <c:pt idx="12">
                  <c:v>0.04</c:v>
                </c:pt>
                <c:pt idx="13">
                  <c:v>0.09</c:v>
                </c:pt>
                <c:pt idx="14">
                  <c:v>0.16</c:v>
                </c:pt>
                <c:pt idx="15">
                  <c:v>0.25</c:v>
                </c:pt>
                <c:pt idx="16">
                  <c:v>0.36</c:v>
                </c:pt>
                <c:pt idx="17">
                  <c:v>0.49</c:v>
                </c:pt>
                <c:pt idx="18">
                  <c:v>0.64</c:v>
                </c:pt>
                <c:pt idx="19">
                  <c:v>0.81</c:v>
                </c:pt>
                <c:pt idx="20">
                  <c:v>1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prediction error d − d̂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decision regret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Machine Learning for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Transformation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13 · Week 14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26213 · AXIOM-13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learning as optimization over losses and parameters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enterprise datasets and features as governance objects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and evaluate supervised models with held-out discipline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the generalization gap between honest fits and memorizers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unsupervised clustering and interpret its converged structure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ensembles and explainability on the capacity trade-off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 predictions into optimization and compute decision regret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and verify the quadratic regret identity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 prediction systems with separable learn/optimize layers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predictive learners for their agentic upgrade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as Optimization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Features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Learning &amp; Generalization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 Structure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Ensembles &amp; XAI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§13.6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into Optimization &amp; the Road to AI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 INTRODUCTION TO ENTERPRISE MACHINE LEARNING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goes to learn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chapters optimized against KNOWN structure; Enterprise Machine Learning (Def.) estimates the structure itself from data — Machine Learning Estimates Unknown Enterprise Relationships (Prop.)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reframe that makes this a chapter of THIS book: learning IS optimization — a loss over data, minimized over parameters; every fitted model is a solved GEOP in disguise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Prediction Improves Enterprise Optimization (Prop.): the destination is not the model but the DECISION it feeds — and the lab prices exactly what prediction error costs downstream: regret = (error)²/4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discipline: every learned claim carries a held-out receipt — training numbers are optimistic by construction, and the memorizer proves it in four cells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§13.2–13.3 DATA ARCHITECTURE AND FEATURE ENGINEERING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model is allowed to see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dataset, feature engineering, feature space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Dataset (Def.) pairs features with outcomes; Feature Engineering (Def.) is the design of what the learner sees. Feature Quality Determines Enterprise Model Quality (Prop.): no optimizer recovers signal the features destroyed.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already built this: Ch. 10's estimation discipline and Ch. 11's measurement layer ARE the enterprise data architecture — the pipeline (Def.) formalizes their handoff to learners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Feature Representation Theorem: good representations make downstream learning easy — the lab's single feature x carries the whole signal, which is WHY two parameters suffice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corollary: feature choices are modeling decisions with audit trails — 'what did the model see?' must have an answer before 'what did it predict?' deserves one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§13.4 SUPERVISED LEARNING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learners, one dataset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contenders: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OLS line (Enterprise Regression, Def.) — two parameters, honest errors on both sets — and the 1-NN memorizer, which stores all eight points and predicts by lookup. Same data, opposite philosophies; the next slide bills them.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§13.4 · THE GENERALIZATION ERROR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numbers, one theorem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0.48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194560" y="1810512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Linear, training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fit's in-sample error — noise it correctly refuses to chase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0.40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194560" y="2889504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Linear, held out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it GENERALIZES: the test error is no worse — the model learned signal, not accidents (Enterprise Learning Consistency Theorem)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0.00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194560" y="3968496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Memorizer, training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1-NN's perfect illusion — capacity to store every accident produces zero training error, always, informatively never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0.78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194560" y="5047488"/>
            <a:ext cx="9144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Memorizer, held out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illusion, billed: nearly twice the line's test error — training error is an optimistic estimate, and capacity is the optimism's size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translation: back-tested perfection is a capacity artifact until a held-out set says otherwise. Seed 26213.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§13.5 UNSUPERVISED LEARNING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 without labels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clustering, representation learning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Clustering (Def.) finds groups no one labeled; Enterprise Representation Learning (Def.) finds coordinates in which the groups are obvious. Both answer 'what kinds of things do we have?' before anyone asks 'what should we predict?'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run: eight revenue-per-account figures, k-means from deliberately terrible centroids (0, 10) — one sweep assigns 4-and-4 and moves the centroids to (1.75, 7.875); the second sweep changes nothing: converged, WSS 3.4375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two-sweep convergence is the honest headline: the structure was IN the data — small accounts and large accounts — and the algorithm only had to stop denying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segmentation before strategy — clusters are the nouns the later supervised sentences are about, and Volume I Ch. 9's architecture supplies the features they cluster on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§13.6–13.7 ENSEMBLE LEARNING AND EXPLAINABLE AI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Many models, and models that answer questions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Ensembles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many diverse learners: variance falls, accidents cancel — the statistical logic of committees, with diversity as the working ingredient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XAI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Explainable Enterprise AI: predictions that carry their reasons — feature attributions, rule extractions, counterfactuals (the Enterprise Explainability Theorem's menu)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⚖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link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Explainability Improves Enterprise Governance (Prop.): a prediction that cannot answer 'why?' cannot enter a decision that must answer 'why?' — audit is a feature requirement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course's lens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linear model is XAI's degenerate case — its two coefficients ARE the explanation; capacity buys accuracy and spends explainability, a Chapter 12 trade-off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standing bargain returns from Chapter 10: structure humans can read, coefficients data can set — ensembles and XAI are its industrial forms.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§13.9 MACHINE LEARNING WITHIN GEOP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 layer forgives quadratically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pipe: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d̂(6) = 6.685 against truth 6.8 → regret 0.0033 on an 11.56 optimum. The Prediction–Optimization Integration Theorem's practical content: optima are flat on top, so SMALL prediction errors are nearly free — and large ones are billed quadratically. Learning and optimization are Complementary Processes (Prop.), with forgiveness flowing downstream.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§13.8 ENTERPRISE PREDICTION 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model to system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Prediction Pipeline (Def.): ingestion → features → model → decision → measurement — a loop, not a line; Volume I Ch. 11's scoreboard closes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Learning-Augmented Enterprise Optimization Theorem: optimization with learned inputs inherits guarantees DEGRADED by prediction error — the regret curve is the degradation schedule, and this week it is quadratic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is re-estimation: drift in the features or the relationship reopens Chapter 10's ambiguity — DRO's radius (Ch. 11) is the honest response to a model past its validation date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architecture principle (Enterprise Learning Architecture, Def.): keep the learned and the optimized SEPARABLE — swap models without rebuilding decisions, audit decisions without re-deriving models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§13.10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learner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Demand-driven capacity: this week's pipe verbatim — predict demand, size the investment by i* = d̂²/4, and know the regret bill before signing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Churn and retention: Enterprise Classification (Def.) scoring who leaves — with the held-out discipline deciding whether the score is knowledge or memorization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Segmentation-then-strategy: the k-means clusters are pricing tiers, service models, and coverage maps waiting for names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analytics: Volume I's Meridian generates the dataset — capability scores, adoption curves, incident logs — and this chapter's pipeline turns them into the next chapter's agents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generalization quartet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0.48 / 0.40 vs 0.00 / 0.78 — the theorem as four RMSE cells, SLOPE and INTERCEPT doing the fitting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two-sweep clustering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Terrible init to converged centroids (1.75, 7.875) in two AVERAGEIF sweeps, WSS 3.4375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¼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regret identity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regret = (d − d̂)²/4, verified two ways: the decision computed forward, the closed form computed direct — 0.0033 both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(26213) across notebook, workbook, and AXIOM-13's learning bench.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§13.11 COMPUTATIONAL IMPLEMENTATION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mechanics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is a closed form — SLOPE and INTERCEPT in two cells; the lesson is that 'machine learning' begins with mathematics Chapters 3–4 already certified (least squares IS convex optimization)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memorizer costs nothing to train and everything to trust: 1-NN's lookup is four distance columns — cheap enough that its failure can be exhibited rather than asserted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honestly: gradient methods take over where closed forms end — but the validation architecture (train/test splits, held-out receipts) is capacity-independent and travels whole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course's standing rule, ML edition: every learned artifact ships with its held-out numbers, and every pipeline keeps an exact small case as the anchor — this week's eight points are that anchor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§13.9 · THE INTEGRATION, DRAWN AS ARCHITECTURE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Learn, then optimize — separably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learner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d̂ from data. Judged by held-out error. Swappable: a better model drops in without touching the decision logic.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optimizer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Solves i* = d̂²/4 — Chapters 1–12's machinery, unchanged. Judged by realized value. Its flat-topped optimum is the system's shock absorber.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scoreboard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regret in production (Vol. I Ch. 11's machinery). Feeds retraining. Closes the loop the pipeline definition promised.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3035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Prediction–Optimization Integration Theorem lives in the arrows: guarantees compose when the interfaces are honest.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§13.12 PREPARATION FOR ARTIFICIAL INTELLIGENCE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prediction to agency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learner PREDICTS and hands off; Chapter 14's learner ACTS — reinforcement learning closes the loop inside the agent itself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reunion to anticipate: Q-learning on Chapter 7's exact two-state machine — the same fixed point (70, 59), learned WITHOUT the model, from experience alone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arriving: knowledge representation (graphs, ontologies, rules) — the symbolic layer that knows what the scores don't, and the hybrid architectures that let both speak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through-line holds: every AI method in Chapter 14 will be graded the way everything in this course is graded — against exact small cases with checkable numbers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§13.14 PREPARATION FOR CHAPTER 14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Learned, billed, and integrated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datasets and features as governance objects, the generalization quartet, clustering's label-free structure, XAI's audit requirement, and the prediction-optimization pipe with its quadratic forgiveness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identity: regret = (prediction error)²/4 — the cleanest possible statement of what learning quality is WORTH downstream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memorizer's epitaph travels well: zero training error is a capacity artifact, and held-out receipts are the only currency this course accepts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14 gives the learner hands: reinforcement learning, knowledge graphs, and hybrid intelligence — with Chapter 7's machine waiting to be rediscovered from experience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26213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0.00→0.78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MEMORIZER, BILLED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0.48→0.40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HONEST FIT, GENERALIZING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(d−d̂)²/4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REGRET, IN CLOSED FORM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DCT_V2_Ch13_Lab.ipynb — the two-learner duel drawn, the two-sweep clustering, and the quadratic regret curve with this fit's point marked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DCT_V2_Ch13_Lab.xlsx — SLOPE/INTERCEPT fitting, nearest-neighbor lookups via distance helper columns, AVERAGEIF k-means sweeps, and the regret identity verified two ways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26213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13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is optimization: a loss over data, minimized over parameters — every fit a solved GEOP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generalization quartet: honest fits generalize (0.48 → 0.40); memorizers get billed (0.00 → 0.78)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Unlabeled structure surrenders in two sweeps when it was really there — centroids (1.75, 7.875)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Predictions feed decisions, and regret = (d − d̂)²/4 exactly: optimization forgives small errors quadratically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Held-out receipts are the only currency — and the architecture keeps learner and optimizer separable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learning 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AXIOM-13 (Vol. II) streams data points in one at a time — watch the fit stabilize and the memorizer thrash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regret meter: drag the prediction and watch the quadratic bill accrue downstream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13.9–13.12 (Part D) run YOUR forecast through the pipe and price its regret schedule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13.1–13.4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training error flatters; what features destroy; clustering vs. classification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13.5–13.6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OLS as convex optimization; the regret identity derived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13.7–13.8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sets grown; capacity swept; drift injected — seed 26213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13.9–13.12★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churn score's held-out receipt; your forecast's regret bill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13.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13 — the Generalization Error Theorem and §13.9's integration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16×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AXIOM-13's learning bench; answer Exercise 13.9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14 → Vol. II Chapter 14): the learner gets hands — reinforcement learning and hybrid AI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“Zero training error is not an achievement; it is a confession of capacity. The held-out set is where the model meets the world it did not memorize.”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13, on generalization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13 · seed 26213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14 — AI for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Q-learning: Chapter 7's machine, model-free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Policies arrive before values — a 35× gap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graphs pruning what scores can't see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26214 · AXIOM-14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13 · Week 14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26213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2026-07-14T00:58:50Z</dcterms:created>
  <dcterms:modified xsi:type="dcterms:W3CDTF">2026-07-14T00:58:50Z</dcterms:modified>
</cp:coreProperties>
</file>