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150" b="0" i="0" u="none" strike="noStrike">
                <a:solidFill>
                  <a:srgbClr val="0B3D2E"/>
                </a:solidFill>
                <a:latin typeface="Georgia"/>
              </a:rPr>
              <a:t>The greedy policy is already optimal at sweep 5; values land within 0.01 at sweep 173 (seed 26214)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max |Q − Q*| (sampled every 10 sweeps)</c:v>
                </c:pt>
              </c:strCache>
            </c:strRef>
          </c:tx>
          <c:spPr>
            <a:solidFill>
              <a:srgbClr val="C8A24B"/>
            </a:solidFill>
            <a:ln w="3175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Sheet1!$A$2:$A$24</c:f>
              <c:multiLvlStrCache>
                <c:ptCount val="23"/>
                <c:lvl>
                  <c:pt idx="0">
                    <c:v>0</c:v>
                  </c:pt>
                  <c:pt idx="1">
                    <c:v>10</c:v>
                  </c:pt>
                  <c:pt idx="2">
                    <c:v>20</c:v>
                  </c:pt>
                  <c:pt idx="3">
                    <c:v>30</c:v>
                  </c:pt>
                  <c:pt idx="4">
                    <c:v>40</c:v>
                  </c:pt>
                  <c:pt idx="5">
                    <c:v>50</c:v>
                  </c:pt>
                  <c:pt idx="6">
                    <c:v>60</c:v>
                  </c:pt>
                  <c:pt idx="7">
                    <c:v>70</c:v>
                  </c:pt>
                  <c:pt idx="8">
                    <c:v>80</c:v>
                  </c:pt>
                  <c:pt idx="9">
                    <c:v>90</c:v>
                  </c:pt>
                  <c:pt idx="10">
                    <c:v>100</c:v>
                  </c:pt>
                  <c:pt idx="11">
                    <c:v>110</c:v>
                  </c:pt>
                  <c:pt idx="12">
                    <c:v>120</c:v>
                  </c:pt>
                  <c:pt idx="13">
                    <c:v>130</c:v>
                  </c:pt>
                  <c:pt idx="14">
                    <c:v>140</c:v>
                  </c:pt>
                  <c:pt idx="15">
                    <c:v>150</c:v>
                  </c:pt>
                  <c:pt idx="16">
                    <c:v>160</c:v>
                  </c:pt>
                  <c:pt idx="17">
                    <c:v>170</c:v>
                  </c:pt>
                  <c:pt idx="18">
                    <c:v>180</c:v>
                  </c:pt>
                  <c:pt idx="19">
                    <c:v>190</c:v>
                  </c:pt>
                  <c:pt idx="20">
                    <c:v>200</c:v>
                  </c:pt>
                  <c:pt idx="21">
                    <c:v>210</c:v>
                  </c:pt>
                  <c:pt idx="22">
                    <c:v>220</c:v>
                  </c:pt>
                </c:lvl>
              </c:multiLvlStrCache>
            </c:multiLvl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70</c:v>
                </c:pt>
                <c:pt idx="1">
                  <c:v>41.3224</c:v>
                </c:pt>
                <c:pt idx="2">
                  <c:v>24.7412</c:v>
                </c:pt>
                <c:pt idx="3">
                  <c:v>14.8135</c:v>
                </c:pt>
                <c:pt idx="4">
                  <c:v>8.8694</c:v>
                </c:pt>
                <c:pt idx="5">
                  <c:v>5.3104</c:v>
                </c:pt>
                <c:pt idx="6">
                  <c:v>3.1795</c:v>
                </c:pt>
                <c:pt idx="7">
                  <c:v>1.9037</c:v>
                </c:pt>
                <c:pt idx="8">
                  <c:v>1.1398</c:v>
                </c:pt>
                <c:pt idx="9">
                  <c:v>0.6825</c:v>
                </c:pt>
                <c:pt idx="10">
                  <c:v>0.4086</c:v>
                </c:pt>
                <c:pt idx="11">
                  <c:v>0.2447</c:v>
                </c:pt>
                <c:pt idx="12">
                  <c:v>0.1465</c:v>
                </c:pt>
                <c:pt idx="13">
                  <c:v>0.0877</c:v>
                </c:pt>
                <c:pt idx="14">
                  <c:v>0.0525</c:v>
                </c:pt>
                <c:pt idx="15">
                  <c:v>0.0314</c:v>
                </c:pt>
                <c:pt idx="16">
                  <c:v>0.0188</c:v>
                </c:pt>
                <c:pt idx="17">
                  <c:v>0.0113</c:v>
                </c:pt>
                <c:pt idx="18">
                  <c:v>0.0067</c:v>
                </c:pt>
                <c:pt idx="19">
                  <c:v>0.004</c:v>
                </c:pt>
                <c:pt idx="20">
                  <c:v>0.0024</c:v>
                </c:pt>
                <c:pt idx="21">
                  <c:v>0.0014</c:v>
                </c:pt>
                <c:pt idx="22">
                  <c:v>0.0009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sweep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value error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Artificial Intelligence for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14 · Week 14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26214 · AXIOM-14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AI as complement to mathematical optimization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knowledge graphs and ontologies as constraint suppliers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Q-learning and verify convergence to model-based fixed points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 the policy-before-values gap in deployment decisions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tabular RL to function approximation with inherited caveats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 generative proposers with optimization-side certification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multi-agent systems and their coordination externalities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hybrid architectures with symbolic vetoes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AI decisions through rules, residuals, and exact anchors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intelligence stack for digital-twin assembly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Representation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Systems &amp; Rules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Reinforcement Learning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RL, Generative &amp; Multi-Agent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Architectures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§14.6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&amp; the Road to Twins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 AI IN ENTERPRISE TRANSFORMATION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learner gets hands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13's learner predicted and handed off; this chapter's ACTS — Artificial Intelligence for Enterprise Optimization (Def.): agents that decide, symbols that constrain, and architectures that let them cooperate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Complements Rather than Replaces Mathematical Optimization (Prop.) — the chapter's thesis, and the lab proves both directions: RL rediscovers what optimization derived, and optimization certifies what naive AI violates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two closures: Q-learning finds Chapter 7's exact fixed point (70, 59) WITHOUT the model — and an ontology's two rules save the optimizer from a greedy pick that breaks them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standing grade persists: every AI method faces an exact small case with checkable numbers — model-free must match model-based to four decimals, and here it does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§14.2–14.3 KNOWLEDGE REPRESENTATION, GRAPHS, ONTOLOGIES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scores don't know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knowledge graph, enterprise ontology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Knowledge Graph (Def.) stores entities and relations; the Enterprise Ontology (Def.) stores the RULES of the domain — what can serve what, what excludes what, what requires what. Knowledge Representation Improves Optimization Quality (Prop.): constraints the data never exhibits still bind.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ontology is two sentences — vendor 1 cannot serve product 1; vendor 3 cannot serve product 3 — and those two sentences reshape the entire feasible set: 6 assignments become 3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Digital Reasoning (Def.): inference over the graph — 'vendor 3 lacks certification C, product 3 requires C, therefore banned' — constraints DERIVED, not enumerated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I's echo: Ch. 9's architecture graph and Ch. 13's invariants were knowledge graphs avant la lettre — this chapter names the machinery they were waiting for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§14.5 · REINFORCEMENT LEARNING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7, without the model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01168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Q(s, a)  ←  Q(s, a)  +  α · [ r  +  β · max</a:t>
            </a:r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_a′</a:t>
            </a:r>
            <a:pPr indent="0" marL="0">
              <a:buNone/>
            </a:pPr>
            <a:r>
              <a:rPr lang="en-US" sz="18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Q(s′, a′)  −  Q(s, a) ]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91840"/>
            <a:ext cx="10789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Reinforcement Learning (Def.): the agent knows only what sampled transitions tell it — no transition matrix, no reward table, just experience and the update above</a:t>
            </a:r>
            <a:endParaRPr lang="en-US" sz="12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Chapter 7's machine (α = 0.5, β = 0.9): Q converges to Q*(G,gentle) = 70, Q*(G,hard) = 63.1, Q*(B,repair) = 59, Q*(B,rundown) = 55.1 — the model-based fixed point, rediscovered (Enterprise RL Convergence Theorem)</a:t>
            </a:r>
            <a:endParaRPr lang="en-US" sz="12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Bellman operator is underneath — RL is Chapter 7's value iteration with expectations SAMPLED instead of computed: the Enterprise Value Convergence Theorem holding on both sides of the knowledge divide</a:t>
            </a:r>
            <a:endParaRPr lang="en-US" sz="12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greedy policy reads off the learned Q — and it matches Chapter 7's (gentle, repair) exactly: model-free equals model-based, verified to four decimals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§14.5 · POLICIES ARRIVE BEFORE VALUES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Behaviorally right at 5; numerically right at 173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35× gap: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ORDERING of Q-values stabilizes long before their LEVELS (Enterprise Policy Improvement Theorem, in practice). Two consequences: RL systems can deploy early — and their internal valuations must never be read as appraisals while they do.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§14.6 DEEP REINFORCEMENT LEARNING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Q-table won't fit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machine has four Q-cells; enterprise state spaces have none you can enumerate — deep RL replaces the table with a learned function Q_θ(s, a), Chapter 13's approximators inside Chapter 7's recursion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inheritance is exact: Chapter 7's ADP said 'fit the value function'; deep RL fits it with gradient methods against sampled Bellman targets — every convergence caveat of both parents applies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honesty transfer: Bellman residuals remain the quality metric (Chapter 8's habit), and small exact cases remain the anchor — a deep agent that cannot re-learn THIS four-cell machine has no business near a real one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transfer: Chapter 13's held-out discipline becomes environment splits — evaluate on dynamics the agent never trained on, or the training curve is a memorizer's zero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§14.7–14.8 GENERATIVE AI AND MULTI-AGENT SYSTEMS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Proposers and populations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candidates — strategies, designs, scenarios; Generative AI Accelerates Enterprise Strategy Formulation (Prop.): breadth of proposal, not warrant of quality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⊢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division of labor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Generation proposes, optimization DISPOSES: candidates flow into Chapters 1–12's certification machinery — feasibility checks, dominance sorts, guaranteed floors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systems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Enterprise Agents (Def.) with local objectives — procurement, pricing, operations — interacting; equilibrium, not optimality, is the native solution concept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⚠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coordination caution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Locally optimal agents can be globally dominated (Chapter 12's logic at system scale) — architecture must price the externalities the agents don't see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Neuro-Symbolic Enterprise AI (Def.) threads through both: generated and negotiated outputs pass the symbolic layer's rules before touching the world.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§14.9 HYBRID AI–OPTIMIZATION ARCHITECTURES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ontology saves the optimizer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7393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26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194560" y="177393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unconstrained best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diagonal assignment scores 26 — and uses BOTH banned pairs; a score-only system ships it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78892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87121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6→3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194560" y="287121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symbolic prune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ontology rules cut the assignment space in half before optimization begins — Knowledge-Augmented Optimization Theorem, executed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88620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96849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19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194560" y="396849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hybrid best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feasible optimum, certified: less than 26, and DELIVERABLE — the difference between a number and an answer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98348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6577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194560" y="506577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greedy indictment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naive per-vendor greedy picks the banned 8 immediately: Hybrid Systems Outperform Purely Analytical or Purely Data-Driven Systems (Prop.), in one row of IFs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Hybrid AI–Optimization Consistency Theorem: when the layers agree on the feasible set, their composition inherits both guarantees. Lab Panel 3, seed 26214.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§14.4 EXPERT SYSTEMS AND RULE-BASED DECISIONS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oldest AI, still on payroll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Expert System (Def.): rules elicited from specialists, chained by an inference engine — Chapter 10's fuzzy rule bases are its graded descendants, this week's ontology its constraint-shaped one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rules still win: regulated domains (the rule IS the requirement), sparse-data domains (no dataset to learn from), and safety layers (the last check before the world)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failure mode: brittleness — rules don't interpolate; Chapter 10's answer (fuzzify the boundaries) and this chapter's (hybridize with learners) are the two working repairs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audit dividend never left: a rule-based denial can cite its rule — the explainability Chapter 13 required, by construction rather than reconstruction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§14.10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agents govern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policies at fleet scale: this week's Q-learner on the maintain-vs-harvest machine, replicated per asset class — learning local wear dynamics no central model captures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with compliance: the vendor-product assignment IS sourcing under certification rules — the ontology prunes, the optimizer picks, the audit trail writes itself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operations: RL for dispatch, pricing, and inventory where models drift faster than they can be re-estimated — with the policy-before-values gap as the deployment schedule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pipelines: generative proposal → symbolic screening → optimization certification → measured rollout — the chapter's architecture as a program office's operating model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model-free reunion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Q-learning lands on (70, 63.1, 59, 55.1) — Chapter 7's values from experience alone, on 200 spreadsheet rows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5|173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deployment gap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correct at sweep 5, values at 173 — behaviorally right 35× before numerically right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certified pick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Ontology prunes 6 to 3; hybrid best 19 feasible; greedy's 8 banned — knowledge earning its keep in IFs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(26214) across notebook, workbook, and AXIOM-14's agent arena.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§14.9 · THE INTELLIGENT DECISION ARCHITECTURE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layers, one signature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learned layer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Predictors (Ch. 13) and RL agents (this week): fast, adaptive, data-hungry — and never allowed to be the last word.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symbolic layer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Ontologies, rules, invariants (Vol. I Ch. 13's descendants): slow to write, impossible to fool — the feasible set's guardian.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optimizing layer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1–12, unretired: takes what learning proposes and knowledge permits, and returns the certified best — with the receipt.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30352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Intelligent Decision Architecture Theorem: composed correctly, the stack inherits learning's adaptivity, knowledge's safety, and optimization's guarantees — Autonomous Enterprise Optimization (Def.) with its signature intact.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§14.11 COMPUTATIONAL IMPLEMENTATION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mechanics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Q-table is a spreadsheet: 200 synchronous sweeps, four update formulas per row — RL demystified to the point of auditability, with the convergence sweep found by MATCH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learning-rate economics: α = 0.5 contracts at ~0.95 per sweep (α β + 1 − α) — halve α and stability rises as speed falls; Part C's exercises walk the dial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ontology is six flags: banned-pair indicators per permutation, one IF for feasibility, one helper column for the certified max — knowledge representation at teaching scale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honestly: real systems replace the table with Chapter 13's approximators and the flags with graph queries — but the four-cell anchor travels along, as this course's grading always insists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§14.12 PREPARATION FOR ENTERPRISE DIGITAL TWINS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volume prepares to assemble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15's subject (anticipated): the enterprise digital twin — Volume I's certified dynamics, this volume's optimizers, learners, and agents, running as one live model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arc converges there: the state (Vol. I), the GEOP (Chs. 1–4), the clock (5–8), the noise and ambiguity (9–11), the trade-offs (12), the learning and agency (13–14)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twin's job description: simulate before committing, optimize inside the simulation, and let RL agents train where mistakes are free — this week's machinery is the tenant list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validation stance scales up one last time: a twin is graded by residuals against the enterprise it mirrors — the course's oldest habit, at its largest object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§14.14 PREPARATION FOR CHAPTER 15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Intelligence certified; assembly next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knowledge graphs and ontologies as constraint suppliers, Q-learning with its convergence theorems, the policy-before-values gap, generative-proposer discipline, and the three-layer hybrid architecture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reunion: (70, 59) learned without the model — Chapter 7 and Chapter 14 agreeing to four decimals across the knowledge divide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indictment: greedy's banned 8 — one row of IFs showing why the symbolic layer holds a veto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 assembles everything into the enterprise digital twin — say the word when ready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26214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(70, 59)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CH. 7, LEARNED MODEL-FREE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vs 173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POLICY vs VALUE SWEEPS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→ 3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ONTOLOGY'S PRUNE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DCT_V2_Ch14_Lab.ipynb — the four Q-curves climbing to Chapter 7's values, the log-error plot with both milestone sweeps marked, and the assignment table with feasibility verdicts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DCT_V2_Ch14_Lab.xlsx — 200 synchronous Q-learning rows with policy and tolerance flags found by MATCH, and the six-permutation knowledge-augmented block with the greedy indictment in one IF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26214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14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is Bellman with sampled expectations: Q-learning rediscovers (70, 63.1, 59, 55.1) without the model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Policies arrive before values — sweep 5 versus sweep 173: deploy early, appraise never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prunes what scores can't see: two rules, six assignments to three, greedy indicted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hybrid stack — learned, symbolic, optimizing — inherits all three guarantees when composed honestly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AI claim faced an exact anchor and matched it to four decimals: the course's grade, passed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agent arena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AXIOM-14 (Vol. II) runs the Q-learner live against the machine — drag α and watch the policy/value gap breathe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ontology editor: add a rule and watch the feasible set and the certified best re-compute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14.9–14.12 (Part D) put YOUR compliance rules in front of YOUR scoring model and count the vetoes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14.1–14.4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Model-free vs model-based; why policies lead values; what ontologies know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14.5–14.6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Q-update's contraction; the consistency theorem's premises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14.7–14.8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swept; rules added; exploration orders varied — seed 26214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14.9–14.12★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fleet's Q-learner; your compliance layer's veto count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14.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14 — §14.5's convergence theorems and the hybrid consistency theorem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14×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AXIOM-14's agent arena; answer Exercise 14.9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14 → Vol. II Chapter 15): the assembly — enterprise digital twins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agent was behaviorally right at sweep five and numerically right at sweep one-seventy-three. Deploy on the first fact; never appraise on the second.”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14, on reinforcement learning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14 · seed 26214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15 — Enterprise Digital Twins (anticipated)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course, running as one live model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Simulate, optimize inside, train where mistakes are free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Twins graded by residuals against reality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26215 · AXIOM-15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14 · Week 14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26214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2026-07-14T00:58:50Z</dcterms:created>
  <dcterms:modified xsi:type="dcterms:W3CDTF">2026-07-14T00:58:50Z</dcterms:modified>
</cp:coreProperties>
</file>