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One gain of 0.5 buys 3.1× fidelity through the shock (seed 26215)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enterprise truth (shock −6 at k=8)</c:v>
                </c:pt>
              </c:strCache>
            </c:strRef>
          </c:tx>
          <c:spPr>
            <a:solidFill>
              <a:srgbClr val="17231F"/>
            </a:solidFill>
            <a:ln w="29210" cap="flat">
              <a:solidFill>
                <a:srgbClr val="17231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7231F"/>
              </a:solidFill>
              <a:ln w="9525" cap="flat">
                <a:solidFill>
                  <a:srgbClr val="17231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4</c:v>
                </c:pt>
                <c:pt idx="10">
                  <c:v>4.6</c:v>
                </c:pt>
                <c:pt idx="11">
                  <c:v>5.14</c:v>
                </c:pt>
                <c:pt idx="12">
                  <c:v>5.626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pure-model twin g=0 → RMSE 2.88</c:v>
                </c:pt>
              </c:strCache>
            </c:strRef>
          </c:tx>
          <c:spPr>
            <a:solidFill>
              <a:srgbClr val="8A8F8B"/>
            </a:solidFill>
            <a:ln w="2921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synchronized twin g=0.5 → RMSE 0.93</c:v>
                </c:pt>
              </c:strCache>
            </c:strRef>
          </c:tx>
          <c:spPr>
            <a:solidFill>
              <a:srgbClr val="C8A24B"/>
            </a:solidFill>
            <a:ln w="2921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10</c:v>
                </c:pt>
                <c:pt idx="1">
                  <c:v>10.1541</c:v>
                </c:pt>
                <c:pt idx="2">
                  <c:v>9.8685</c:v>
                </c:pt>
                <c:pt idx="3">
                  <c:v>9.9558</c:v>
                </c:pt>
                <c:pt idx="4">
                  <c:v>10.1975</c:v>
                </c:pt>
                <c:pt idx="5">
                  <c:v>9.8269</c:v>
                </c:pt>
                <c:pt idx="6">
                  <c:v>10.063</c:v>
                </c:pt>
                <c:pt idx="7">
                  <c:v>10.4502</c:v>
                </c:pt>
                <c:pt idx="8">
                  <c:v>10.0055</c:v>
                </c:pt>
                <c:pt idx="9">
                  <c:v>7.0806</c:v>
                </c:pt>
                <c:pt idx="10">
                  <c:v>5.7349</c:v>
                </c:pt>
                <c:pt idx="11">
                  <c:v>5.4902</c:v>
                </c:pt>
                <c:pt idx="12">
                  <c:v>5.8598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step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capital K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150" b="0" i="0" u="none" strike="noStrike">
                <a:solidFill>
                  <a:srgbClr val="0B3D2E"/>
                </a:solidFill>
                <a:latin typeface="Georgia"/>
              </a:rPr>
              <a:t>Deadbeat at c = 0.9; oversteering past 1.9 — the Autonomous Stability Theorem's scalar face (seed 26215)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gap factor |0.9 − c|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Sheet1!$A$2:$A$27</c:f>
              <c:multiLvlStrCache>
                <c:ptCount val="26"/>
                <c:lvl>
                  <c:pt idx="0">
                    <c:v>0.0</c:v>
                  </c:pt>
                  <c:pt idx="1">
                    <c:v>0.1</c:v>
                  </c:pt>
                  <c:pt idx="2">
                    <c:v>0.2</c:v>
                  </c:pt>
                  <c:pt idx="3">
                    <c:v>0.3</c:v>
                  </c:pt>
                  <c:pt idx="4">
                    <c:v>0.4</c:v>
                  </c:pt>
                  <c:pt idx="5">
                    <c:v>0.5</c:v>
                  </c:pt>
                  <c:pt idx="6">
                    <c:v>0.6</c:v>
                  </c:pt>
                  <c:pt idx="7">
                    <c:v>0.7</c:v>
                  </c:pt>
                  <c:pt idx="8">
                    <c:v>0.8</c:v>
                  </c:pt>
                  <c:pt idx="9">
                    <c:v>0.9</c:v>
                  </c:pt>
                  <c:pt idx="10">
                    <c:v>1.0</c:v>
                  </c:pt>
                  <c:pt idx="11">
                    <c:v>1.1</c:v>
                  </c:pt>
                  <c:pt idx="12">
                    <c:v>1.2</c:v>
                  </c:pt>
                  <c:pt idx="13">
                    <c:v>1.3</c:v>
                  </c:pt>
                  <c:pt idx="14">
                    <c:v>1.4</c:v>
                  </c:pt>
                  <c:pt idx="15">
                    <c:v>1.5</c:v>
                  </c:pt>
                  <c:pt idx="16">
                    <c:v>1.6</c:v>
                  </c:pt>
                  <c:pt idx="17">
                    <c:v>1.7</c:v>
                  </c:pt>
                  <c:pt idx="18">
                    <c:v>1.8</c:v>
                  </c:pt>
                  <c:pt idx="19">
                    <c:v>1.9</c:v>
                  </c:pt>
                  <c:pt idx="20">
                    <c:v>2.0</c:v>
                  </c:pt>
                  <c:pt idx="21">
                    <c:v>2.1</c:v>
                  </c:pt>
                  <c:pt idx="22">
                    <c:v>2.2</c:v>
                  </c:pt>
                  <c:pt idx="23">
                    <c:v>2.3</c:v>
                  </c:pt>
                  <c:pt idx="24">
                    <c:v>2.4</c:v>
                  </c:pt>
                  <c:pt idx="25">
                    <c:v>2.5</c:v>
                  </c:pt>
                </c:lvl>
              </c:multiLvlStrCache>
            </c:multiLvl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0.9</c:v>
                </c:pt>
                <c:pt idx="1">
                  <c:v>0.8</c:v>
                </c:pt>
                <c:pt idx="2">
                  <c:v>0.7</c:v>
                </c:pt>
                <c:pt idx="3">
                  <c:v>0.6</c:v>
                </c:pt>
                <c:pt idx="4">
                  <c:v>0.5</c:v>
                </c:pt>
                <c:pt idx="5">
                  <c:v>0.4</c:v>
                </c:pt>
                <c:pt idx="6">
                  <c:v>0.3</c:v>
                </c:pt>
                <c:pt idx="7">
                  <c:v>0.2</c:v>
                </c:pt>
                <c:pt idx="8">
                  <c:v>0.1</c:v>
                </c:pt>
                <c:pt idx="9">
                  <c:v>0</c:v>
                </c:pt>
                <c:pt idx="10">
                  <c:v>0.1</c:v>
                </c:pt>
                <c:pt idx="11">
                  <c:v>0.2</c:v>
                </c:pt>
                <c:pt idx="12">
                  <c:v>0.3</c:v>
                </c:pt>
                <c:pt idx="13">
                  <c:v>0.4</c:v>
                </c:pt>
                <c:pt idx="14">
                  <c:v>0.5</c:v>
                </c:pt>
                <c:pt idx="15">
                  <c:v>0.6</c:v>
                </c:pt>
                <c:pt idx="16">
                  <c:v>0.7</c:v>
                </c:pt>
                <c:pt idx="17">
                  <c:v>0.8</c:v>
                </c:pt>
                <c:pt idx="18">
                  <c:v>0.9</c:v>
                </c:pt>
                <c:pt idx="19">
                  <c:v>1</c:v>
                </c:pt>
                <c:pt idx="20">
                  <c:v>1.1</c:v>
                </c:pt>
                <c:pt idx="21">
                  <c:v>1.2</c:v>
                </c:pt>
                <c:pt idx="22">
                  <c:v>1.3</c:v>
                </c:pt>
                <c:pt idx="23">
                  <c:v>1.4</c:v>
                </c:pt>
                <c:pt idx="24">
                  <c:v>1.5</c:v>
                </c:pt>
                <c:pt idx="25">
                  <c:v>1.6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stability boundary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Sheet1!$A$2:$A$27</c:f>
              <c:multiLvlStrCache>
                <c:ptCount val="26"/>
                <c:lvl>
                  <c:pt idx="0">
                    <c:v>0.0</c:v>
                  </c:pt>
                  <c:pt idx="1">
                    <c:v>0.1</c:v>
                  </c:pt>
                  <c:pt idx="2">
                    <c:v>0.2</c:v>
                  </c:pt>
                  <c:pt idx="3">
                    <c:v>0.3</c:v>
                  </c:pt>
                  <c:pt idx="4">
                    <c:v>0.4</c:v>
                  </c:pt>
                  <c:pt idx="5">
                    <c:v>0.5</c:v>
                  </c:pt>
                  <c:pt idx="6">
                    <c:v>0.6</c:v>
                  </c:pt>
                  <c:pt idx="7">
                    <c:v>0.7</c:v>
                  </c:pt>
                  <c:pt idx="8">
                    <c:v>0.8</c:v>
                  </c:pt>
                  <c:pt idx="9">
                    <c:v>0.9</c:v>
                  </c:pt>
                  <c:pt idx="10">
                    <c:v>1.0</c:v>
                  </c:pt>
                  <c:pt idx="11">
                    <c:v>1.1</c:v>
                  </c:pt>
                  <c:pt idx="12">
                    <c:v>1.2</c:v>
                  </c:pt>
                  <c:pt idx="13">
                    <c:v>1.3</c:v>
                  </c:pt>
                  <c:pt idx="14">
                    <c:v>1.4</c:v>
                  </c:pt>
                  <c:pt idx="15">
                    <c:v>1.5</c:v>
                  </c:pt>
                  <c:pt idx="16">
                    <c:v>1.6</c:v>
                  </c:pt>
                  <c:pt idx="17">
                    <c:v>1.7</c:v>
                  </c:pt>
                  <c:pt idx="18">
                    <c:v>1.8</c:v>
                  </c:pt>
                  <c:pt idx="19">
                    <c:v>1.9</c:v>
                  </c:pt>
                  <c:pt idx="20">
                    <c:v>2.0</c:v>
                  </c:pt>
                  <c:pt idx="21">
                    <c:v>2.1</c:v>
                  </c:pt>
                  <c:pt idx="22">
                    <c:v>2.2</c:v>
                  </c:pt>
                  <c:pt idx="23">
                    <c:v>2.3</c:v>
                  </c:pt>
                  <c:pt idx="24">
                    <c:v>2.4</c:v>
                  </c:pt>
                  <c:pt idx="25">
                    <c:v>2.5</c:v>
                  </c:pt>
                </c:lvl>
              </c:multiLvlStrCache>
            </c:multiLvlStr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feedback gain 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per-step gap factor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Digital Twins and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Autonomous Transformation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15 · Week 14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26215 · AXIOM-15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digital twins from certified states, dynamics, and optimizers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synchronization operators and derive their error contraction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fidelity gains from observation blending under shocks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 stale state as decision regret through simulation-based optimization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autonomous feedback loops within provable stability regions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 deadbeat gains and oversteering cliffs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 AI-augmented decision stacks with symbolic vetoes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 twins as decision-makers of record with full audit trails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data-stream integrity as control integrity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assembled system for cross-sector deployment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Twin Architecture &amp; Synchronization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Estimation Through Shocks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Quality &amp; Simulation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&amp; Stability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Security &amp; Trust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&amp; the Road to the Capstone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 INTRODUCTION TO ENTERPRISE DIGITAL TWINS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volume, assembled and switched 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Digital Twin (Def.): Volume I's certified dynamics, this volume's optimizers, learners, and agents — running as ONE live model, synchronized to the enterprise it mirrors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Chapter 16 built the mirror; this chapter makes it AUTONOMOUS: the twin doesn't just reflect, it recommends, acts, and re-syncs — Autonomous Enterprise Transformation (Def.)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three certified pieces: synchronization (error contracting at 0.45 per step through a shock), decision quality (the drifted twin's wrong recommendation, billed at 1.36), and stability (the autonomous loop's dial, with its deadbeat and its cliff)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Twins Enable Proactive Rather than Reactive Management (Prop.) — and the lab makes 'proactive' a number: 3.1× fidelity, one policy flip, zero oversteering below c = 1.9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§15.3–15.4 ARCHITECTURE AND REAL-TIME STATE ESTIMATION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twin's anatomy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twin state, synchronization operator, data stream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Twin State (Def.) is the mirror's belief; the Real-Time Enterprise Data Stream (Def.) is what reality sends; the Enterprise State Synchronization Operator (Def.) blends them: new belief = (1−g)·(model's forecast) + g·(observation). One gain, the whole architecture.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Theorem grounds it: Volume I's state (Ch. 6) is rich enough for the twin to be a FAITHFUL mirror — the twin inherits every certification the state carried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gain g is the epistemics dial: g = 0 is a simulation with a memory of initial conditions; g = 1 is a data feed with no model; between them lives every real twin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Fusion (§15.5) is the operator at scale: many streams, many gains, one belief — Volume I Ch. 10's estimation, running continuously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§15.4 · SYNCHRONIZATION,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twin that looks vs the twin that remembers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Synchronization Theorem: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twin error contracts at (1−g)·0.9 = 0.45 per step — a few observations re-acquire the enterprise after any surprise. The blind twin never learns of the shock at all: it is not wrong about the data, it is wrong about the WORLD.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§15.6 · SIMULATION-BASED OPTIMIZATION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Stale state is a decision problem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5.63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194560" y="1810512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post-shock capital — low enough that one build period pays before harvesting (m* = 1, the Chapter 5 logic)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5.86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194560" y="2889504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synchronized twin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tracked within the noise; hands the optimizer the right neighborhood — recommends m* = 1: INVEST FIRST, matching truth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194560" y="3968496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drifted twin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believes the pre-shock world; recommends m* = 0: HARVEST NOW — the optimal answer to a question reality stopped asking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1.36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194560" y="5047488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bill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drifted recommendation, valued at the TRUE state: regret 1.3605 — Continuous Synchronization Improves Enterprise Decision Quality (Prop.), with a decimal point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Simulation–Optimization Consistency Theorem: optimize inside a faithful twin and the recommendation transfers — faithfulness is the load-bearing word. Seed 26215.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§15.8 AUTONOMOUS ENTERPRISE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autonomous loop's dial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has a cliff: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boundary, the loop's corrections shrink their own cause; above it, they AMPLIFY it — an automation that oversteers, mathematically. The Autonomous Enterprise Stability Theorem is the license-to-operate condition, and the dial is a design choice, not a mood.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§15.7 AI-AUGMENTED ENTERPRISE DECISION MAKING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tenant list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simulation engine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dynamics, runnable at will — mistakes rehearsed where they're free; Optimization and Simulation Reinforce One Another within the Twin (Prop.)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optimizers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1–12, pointed at the twin's state — this week's switch family choosing m* from the synchronized estimate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RL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agents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14's learners, trained INSIDE the twin — the safe gym the Q-learner always wanted; Autonomous Enterprise Agents (Def.) graduate from it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⊢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symbolic veto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14's ontologies at the actuator: no recommendation touches the enterprise without passing the rules — Digital Twin Governance (Def.) as architecture, not policy memo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Transformation Requires Continuous Learning and Feedback (Prop.): the loop is learn → simulate → optimize → act → re-sync — every arrow a chapter of this course.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§15.9–15.10 GOVERNANCE, CYBERSECURITY, AND TRUST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watches the mirror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 Governance (Def.): the twin is a decision-maker of record — its recommendations need the same audit trail as a committee's: state snapshot, model version, optimization inputs, symbolic checks passed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synchronization gain is a trust dial in disguise: g encodes how much the enterprise believes its own sensors — and an adversary who corrupts the stream steers a high-g twin directly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security corollary: data-stream integrity is CONTROL integrity — Panel 1's operator makes the attack surface precise: poison y_k and you poison every downstream decision at rate 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fallback discipline: when trust in the stream drops, drop g — degrade gracefully toward the model rather than absorbing the poison; a runbook that is also a formula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§15.2 · THE EVOLUTION, AS THIS COURSE TELLS IT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mirror to colleague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73936"/>
            <a:ext cx="13716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I.16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331720" y="1773936"/>
            <a:ext cx="9006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mirror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closed with the twin as FAITHFUL REFLECTION — state estimated, dynamics certified, RMSE graded against reality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871216"/>
            <a:ext cx="13716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II.1–12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331720" y="2871216"/>
            <a:ext cx="9006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advisor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volume gave the mirror judgment: optimizers for every register of difficulty — certainty, dynamics, noise, ambiguity, trade-offs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68496"/>
            <a:ext cx="13716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II.13–14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331720" y="3968496"/>
            <a:ext cx="9006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learner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gave it adaptation: models that fit, agents that improve, knowledge that vetoes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65776"/>
            <a:ext cx="13716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II.15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331720" y="5065776"/>
            <a:ext cx="9006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colleague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synchronization + optimization + agency + governance = the Intelligent Enterprise Twin (Def.) — the Unified Enterprise Digital Twin Theorem's object, assembled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Twin Convergence Theorem stitches the stages: under sustained synchronization and learning, the twin's beliefs converge on the enterprise it serves.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§15.11 INDUSTRIAL AND FINANCIAL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twin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operations: asset twins running Chapter 14's Q-learners against Chapter 7's maintain-vs-harvest machines — with this week's synchronization keeping the state honest between inspections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risk: portfolio twins re-optimizing Chapter 11's guaranteed floors as the data-driven radius breathes with each day's observations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programs: the Meridian arc's destination — the program twin simulating Chapter 5's switching decisions before a single quarter is spent, with the shock test run in silicon first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common bill of materials: a certified state, a synchronization gain, an optimizer, a veto layer, and a residual monitor — five components, sixteen chapters of warranty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§15.14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3.1×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fidelity buy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gain of 0.5: twin RMSE 2.88 → 0.93 through the k = 8 shock, error contracting at 0.45 per step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1.36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staleness bill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Drifted twin says harvest, truth says build — the wrong m*, valued at true state, on seven rows of J(m)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0.9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deadbeat dial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factor |0.9 − c| on a 26-row grid: dead in one step at 0.9, oversteering past 1.9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(26215) across notebook, workbook, and AXIOM-15's twin cockpit.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§15.9 · THE AUTONOMY STACK, GOVERNED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Recommend, veto, act, re-sync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 &amp; sync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Streams in, gain applied, belief updated — with stream integrity monitored, because data integrity IS control integrity.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&amp; veto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Optimizers propose from the synchronized state; the symbolic layer holds the veto; every recommendation ships with its state snapshot and its receipt.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&amp; measure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Gains bounded inside the stability region; outcomes measured (Vol. I Ch. 11); residuals fed back — the loop closes where the course began.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035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Digital Ecosystem (Def.): many twins, one governance frame — autonomy at fleet scale without autonomy of standards.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§15.12 FUTURE AUTONOMOUS ENTERPRISES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mathematics licenses — and what it doesn't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Licensed: continuous re-optimization on synchronized state, agents trained in silicon before touching reality, and guarantees that survive the loop when the stability condition holds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licensed: autonomy past the cliff — |0.9 − c| ≥ 1 is oversteering whatever the marketing says; the theorem doesn't negotiate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scaling question is governance, not computation: a thousand twins are a thousand decision-makers of record — the ecosystem's standards problem is Chapter 16's methodology problem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horizon: twins amplify whatever discipline built them — certified dynamics amplify certification; wishful models amplify wishes, at machine speed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§15.13 PREPARATION FOR THE CAPSTONE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chapter remains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takes the assembled machinery into the field: seven sectors — manufacturing, finance, healthcare, energy, technology, government, private capital — through one integrated methodology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capstone's promise: the course grades its OWN case studies with its own tools — Pareto sorts on the outcomes, scorecards on the methodology, and a final-exam battery on the volume's anchor numbers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travels: the twin's synchronization discipline becomes each case's measurement layer; the stability dial becomes each program's pace of change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to the finale: the five numbers the volume keeps returning to — a duality gap, a switch optimum, a costate, a value, a flip — about to be recomputed one last time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§15.15 PREPARATION FOR CHAPTER 16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Assembled, synchronized, and governed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synchronization operator and its contraction, decision quality as a regret with a decimal point, the autonomy dial with its deadbeat and its cliff, and governance as architecture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triple: 3.1× fidelity for one gain, 1.36 billed to staleness, and a stability boundary you can point to on a chart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volume's construction is complete: pose, certify, dynamize, invert, randomize, robustify, reconcile, learn, act — and now, mirror and govern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is the commencement: the methodology, in seven industries — say the word for the finale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26215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3.1×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FIDELITY FOR g = 0.5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1.36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STALENESS BILL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= 0.9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DEADBEAT DIAL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DCT_V2_Ch15_Lab.ipynb — truth and both twins through the shock, the two-twin decision plot with the regret marked, and the stability dial with its boundary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DCT_V2_Ch15_Lab.xlsx — the synchronization operator as one blend formula per row, the seven-row J(m) decision block for both twins, and the 26-row gain grid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26215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15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twin is the volume assembled: certified state, synchronization gain, optimizers, agents, vetoes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gain of 0.5 contracts error at 0.45 per step — 3.1× fidelity through a shock the blind twin never sees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Stale state is a decision problem: the drifted twin recommends the wrong policy, billed at 1.36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has a dial and a cliff: deadbeat at c = 0.9, oversteering past |0.9 − c| = 1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is architecture: audit trails, symbolic vetoes, and stream integrity as control integrity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twin cockpit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AXIOM-15 (Vol. II) runs truth and twin side by side with a shock button and a live gain slider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staleness meter: freeze the twin's sync and watch the recommendation drift from the truth's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15.9–15.12 (Part D) spec YOUR enterprise twin's five components and locate its stability region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15.1–15.4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gain encodes; why staleness bills decisions; where autonomy's cliff sits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15.5–15.6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contraction derived; the consistency theorem's faithfulness premise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15.7–15.9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 vs noise swept; shocks resized; the loop pushed past its boundary — seed 26215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15.10–15.12★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twin's bill of materials; your automation's oversteering audit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15.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15 — the synchronization and stability theorems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14×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AXIOM-15's twin cockpit; answer Exercise 15.10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14 finale → Vol. II Chapter 16): the capstone — seven sectors, one methodology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blind twin is not wrong about the data; it is wrong about the world. Synchronization is the difference — and it is one gain, one formula, and three-fold fidelity.”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15, on enterprise synchronization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15 · seed 26215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16 — The Capstone: Integrated Case Studies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sectors through one methodology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 grading its own case studies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exam: five anchors, recomputed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26216 · AXIOM-16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15 · Week 14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26215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2026-07-14T01:11:34Z</dcterms:created>
  <dcterms:modified xsi:type="dcterms:W3CDTF">2026-07-14T01:11:34Z</dcterms:modified>
</cp:coreProperties>
</file>