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charts/chart1.xml" ContentType="application/vnd.openxmlformats-officedocument.drawingml.chart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charts/chart2.xml" ContentType="application/vnd.openxmlformats-officedocument.drawingml.chart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notesMasterIdLst>
    <p:notesMasterId r:id="rId2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notesMaster" Target="notesMasters/notesMaster1.xml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Relationship Id="rId31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200" b="0" i="0" u="none" strike="noStrike">
                <a:solidFill>
                  <a:srgbClr val="0B3D2E"/>
                </a:solidFill>
                <a:latin typeface="Georgia"/>
              </a:defRPr>
            </a:pPr>
            <a:r>
              <a:rPr sz="1200" b="0" i="0" u="none" strike="noStrike">
                <a:solidFill>
                  <a:srgbClr val="0B3D2E"/>
                </a:solidFill>
                <a:latin typeface="Georgia"/>
              </a:rPr>
              <a:t>Dominance does the first cut: MFG falls to PEV, ENE to FIN, GOV to HLT (seed 26216)</a:t>
            </a:r>
          </a:p>
        </c:rich>
      </c:tx>
      <c:layout/>
      <c:overlay val="0"/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efficient {FIN, HLT, TEC, PEV}</c:v>
                </c:pt>
              </c:strCache>
            </c:strRef>
          </c:tx>
          <c:spPr>
            <a:solidFill>
              <a:srgbClr val="C8A24B"/>
            </a:solidFill>
            <a:ln>
              <a:noFill/>
            </a:ln>
            <a:effectLst/>
          </c:spPr>
          <c:marker>
            <c:symbol val="circle"/>
            <c:size val="10"/>
            <c:spPr>
              <a:solidFill>
                <a:srgbClr val="C8A24B"/>
              </a:solidFill>
              <a:ln w="9525" cap="flat">
                <a:solidFill>
                  <a:srgbClr val="C8A24B"/>
                </a:solidFill>
                <a:prstDash val="solid"/>
                <a:round/>
              </a:ln>
              <a:effectLst/>
            </c:spPr>
          </c:marker>
          <c:xVal>
            <c:numRef>
              <c:f>Sheet1!$A$2:$A$8</c:f>
              <c:numCache>
                <c:formatCode>General</c:formatCode>
                <c:ptCount val="7"/>
                <c:pt idx="0">
                  <c:v>7.2</c:v>
                </c:pt>
                <c:pt idx="1">
                  <c:v>6.5</c:v>
                </c:pt>
                <c:pt idx="2">
                  <c:v>4.8</c:v>
                </c:pt>
                <c:pt idx="3">
                  <c:v>5.9</c:v>
                </c:pt>
                <c:pt idx="4">
                  <c:v>9.1</c:v>
                </c:pt>
                <c:pt idx="5">
                  <c:v>3.6</c:v>
                </c:pt>
                <c:pt idx="6">
                  <c:v>8.3</c:v>
                </c:pt>
              </c:numCache>
            </c:numRef>
          </c:xVal>
          <c:yVal>
            <c:numRef>
              <c:f>Sheet1!$B$2:$B$8</c:f>
              <c:numCache>
                <c:formatCode>General</c:formatCode>
                <c:ptCount val="7"/>
                <c:pt idx="0">
                  <c:v/>
                </c:pt>
                <c:pt idx="1">
                  <c:v>7.8</c:v>
                </c:pt>
                <c:pt idx="2">
                  <c:v>8.5</c:v>
                </c:pt>
                <c:pt idx="3">
                  <c:v/>
                </c:pt>
                <c:pt idx="4">
                  <c:v>3.4</c:v>
                </c:pt>
                <c:pt idx="5">
                  <c:v/>
                </c:pt>
                <c:pt idx="6">
                  <c:v>5.8</c:v>
                </c:pt>
              </c:numCache>
            </c:numRef>
          </c:y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dominated {MFG, ENE, GOV}</c:v>
                </c:pt>
              </c:strCache>
            </c:strRef>
          </c:tx>
          <c:spPr>
            <a:solidFill>
              <a:srgbClr val="8A8F8B"/>
            </a:solidFill>
            <a:ln>
              <a:noFill/>
            </a:ln>
            <a:effectLst/>
          </c:spPr>
          <c:marker>
            <c:symbol val="circle"/>
            <c:size val="10"/>
            <c:spPr>
              <a:solidFill>
                <a:srgbClr val="8A8F8B"/>
              </a:solidFill>
              <a:ln w="9525" cap="flat">
                <a:solidFill>
                  <a:srgbClr val="8A8F8B"/>
                </a:solidFill>
                <a:prstDash val="solid"/>
                <a:round/>
              </a:ln>
              <a:effectLst/>
            </c:spPr>
          </c:marker>
          <c:xVal>
            <c:numRef>
              <c:f>Sheet1!$A$2:$A$8</c:f>
              <c:numCache>
                <c:formatCode>General</c:formatCode>
                <c:ptCount val="7"/>
                <c:pt idx="0">
                  <c:v>7.2</c:v>
                </c:pt>
                <c:pt idx="1">
                  <c:v>6.5</c:v>
                </c:pt>
                <c:pt idx="2">
                  <c:v>4.8</c:v>
                </c:pt>
                <c:pt idx="3">
                  <c:v>5.9</c:v>
                </c:pt>
                <c:pt idx="4">
                  <c:v>9.1</c:v>
                </c:pt>
                <c:pt idx="5">
                  <c:v>3.6</c:v>
                </c:pt>
                <c:pt idx="6">
                  <c:v>8.3</c:v>
                </c:pt>
              </c:numCache>
            </c:numRef>
          </c:xVal>
          <c:yVal>
            <c:numRef>
              <c:f>Sheet1!$C$2:$C$8</c:f>
              <c:numCache>
                <c:formatCode>General</c:formatCode>
                <c:ptCount val="7"/>
                <c:pt idx="0">
                  <c:v>5.1</c:v>
                </c:pt>
                <c:pt idx="1">
                  <c:v/>
                </c:pt>
                <c:pt idx="2">
                  <c:v/>
                </c:pt>
                <c:pt idx="3">
                  <c:v>6.2</c:v>
                </c:pt>
                <c:pt idx="4">
                  <c:v/>
                </c:pt>
                <c:pt idx="5">
                  <c:v>7.1</c:v>
                </c:pt>
                <c:pt idx="6">
                  <c:v/>
                </c:pt>
              </c:numCache>
            </c:numRef>
          </c:yVal>
          <c:smooth val="0"/>
        </c:ser>
        <c:dLbls>
          <c:numFmt formatCode="General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</c:dLbls>
        <c:axId val="2094734554"/>
        <c:axId val="2094734552"/>
      </c:scatterChart>
      <c:valAx>
        <c:axId val="2094734554"/>
        <c:scaling>
          <c:orientation val="minMax"/>
        </c:scaling>
        <c:delete val="0"/>
        <c:axPos val="b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>
                    <a:solidFill>
                      <a:srgbClr val="000000"/>
                    </a:solidFill>
                    <a:latin typeface="Arial"/>
                  </a:defRPr>
                </a:pPr>
                <a:r>
                  <a:rPr sz="1100" b="0" i="0" u="none" strike="noStrike">
                    <a:solidFill>
                      <a:srgbClr val="000000"/>
                    </a:solidFill>
                    <a:latin typeface="Arial"/>
                  </a:rPr>
                  <a:t>value uplift</a:t>
                </a:r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17231F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val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DDDDDD"/>
              </a:solidFill>
              <a:prstDash val="solid"/>
              <a:round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>
                    <a:solidFill>
                      <a:srgbClr val="000000"/>
                    </a:solidFill>
                    <a:latin typeface="Arial"/>
                  </a:defRPr>
                </a:pPr>
                <a:r>
                  <a:rPr sz="1100" b="0" i="0" u="none" strike="noStrike">
                    <a:solidFill>
                      <a:srgbClr val="000000"/>
                    </a:solidFill>
                    <a:latin typeface="Arial"/>
                  </a:rPr>
                  <a:t>risk reduction</a:t>
                </a:r>
              </a:p>
            </c:rich>
          </c:tx>
          <c:layout/>
          <c:overlay val="0"/>
        </c:title>
        <c:numFmt formatCode="General" sourceLinked="0"/>
        <c:majorTickMark val="none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17231F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100">      </a:defRPr>
          </a:pPr>
          <a:endParaRPr lang="en-US"/>
        </a:p>
      </c:txPr>
    </c:legend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250" b="0" i="0" u="none" strike="noStrike">
                <a:solidFill>
                  <a:srgbClr val="0B3D2E"/>
                </a:solidFill>
                <a:latin typeface="Georgia"/>
              </a:defRPr>
            </a:pPr>
            <a:r>
              <a:rPr sz="1250" b="0" i="0" u="none" strike="noStrike">
                <a:solidFill>
                  <a:srgbClr val="0B3D2E"/>
                </a:solidFill>
                <a:latin typeface="Georgia"/>
              </a:rPr>
              <a:t>PE/VC crowned at 8.3; mean 7.29, spread 0.78 (seed 26216)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composite (weights 0.2, 0.3, 0.3, 0.2)</c:v>
                </c:pt>
              </c:strCache>
            </c:strRef>
          </c:tx>
          <c:spPr>
            <a:solidFill>
              <a:srgbClr val="C8A24B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Sheet1!$A$2:$A$8</c:f>
              <c:multiLvlStrCache>
                <c:ptCount val="7"/>
                <c:lvl>
                  <c:pt idx="0">
                    <c:v>PEV</c:v>
                  </c:pt>
                  <c:pt idx="1">
                    <c:v>TEC</c:v>
                  </c:pt>
                  <c:pt idx="2">
                    <c:v>MFG</c:v>
                  </c:pt>
                  <c:pt idx="3">
                    <c:v>FIN</c:v>
                  </c:pt>
                  <c:pt idx="4">
                    <c:v>HLT</c:v>
                  </c:pt>
                  <c:pt idx="5">
                    <c:v>ENE</c:v>
                  </c:pt>
                  <c:pt idx="6">
                    <c:v>GOV</c:v>
                  </c:pt>
                </c:lvl>
              </c:multiLvlStrCache>
            </c:multiLvl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8.3</c:v>
                </c:pt>
                <c:pt idx="1">
                  <c:v>8.1</c:v>
                </c:pt>
                <c:pt idx="2">
                  <c:v>7.6</c:v>
                </c:pt>
                <c:pt idx="3">
                  <c:v>7.5</c:v>
                </c:pt>
                <c:pt idx="4">
                  <c:v>6.9</c:v>
                </c:pt>
                <c:pt idx="5">
                  <c:v>6.7</c:v>
                </c:pt>
                <c:pt idx="6">
                  <c:v>5.9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17231F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DDDDDD"/>
              </a:solidFill>
              <a:prstDash val="solid"/>
              <a:round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>
                    <a:solidFill>
                      <a:srgbClr val="000000"/>
                    </a:solidFill>
                    <a:latin typeface="Arial"/>
                  </a:defRPr>
                </a:pPr>
                <a:r>
                  <a:rPr sz="1100" b="0" i="0" u="none" strike="noStrike">
                    <a:solidFill>
                      <a:srgbClr val="000000"/>
                    </a:solidFill>
                    <a:latin typeface="Arial"/>
                  </a:rPr>
                  <a:t>methodology composite</a:t>
                </a:r>
              </a:p>
            </c:rich>
          </c:tx>
          <c:layout/>
          <c:overlay val="0"/>
        </c:title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17231F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2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41F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54864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3" name="Shape 1"/>
          <p:cNvSpPr/>
          <p:nvPr/>
        </p:nvSpPr>
        <p:spPr>
          <a:xfrm rot="-900000">
            <a:off x="7091172" y="2251710"/>
            <a:ext cx="4837176" cy="2628900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 rot="-900000">
            <a:off x="7722108" y="2598725"/>
            <a:ext cx="3575304" cy="1934870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 rot="-900000">
            <a:off x="8300466" y="2914193"/>
            <a:ext cx="2418588" cy="1303934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 rot="-900000">
            <a:off x="8826246" y="3198114"/>
            <a:ext cx="1367028" cy="736092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9445752" y="3502152"/>
            <a:ext cx="128016" cy="128016"/>
          </a:xfrm>
          <a:prstGeom prst="ellipse">
            <a:avLst/>
          </a:prstGeom>
          <a:solidFill>
            <a:srgbClr val="C8A24B"/>
          </a:solidFill>
          <a:ln/>
        </p:spPr>
      </p:sp>
      <p:sp>
        <p:nvSpPr>
          <p:cNvPr id="8" name="Shape 6"/>
          <p:cNvSpPr/>
          <p:nvPr/>
        </p:nvSpPr>
        <p:spPr>
          <a:xfrm flipV="1">
            <a:off x="6949440" y="5120640"/>
            <a:ext cx="731520" cy="640080"/>
          </a:xfrm>
          <a:prstGeom prst="line">
            <a:avLst/>
          </a:prstGeom>
          <a:noFill/>
          <a:ln w="33020">
            <a:solidFill>
              <a:srgbClr val="C8A24B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 flipV="1">
            <a:off x="7680960" y="4480560"/>
            <a:ext cx="640080" cy="640080"/>
          </a:xfrm>
          <a:prstGeom prst="line">
            <a:avLst/>
          </a:prstGeom>
          <a:noFill/>
          <a:ln w="33020">
            <a:solidFill>
              <a:srgbClr val="C8A24B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 flipV="1">
            <a:off x="8321040" y="3977640"/>
            <a:ext cx="594360" cy="502920"/>
          </a:xfrm>
          <a:prstGeom prst="line">
            <a:avLst/>
          </a:prstGeom>
          <a:noFill/>
          <a:ln w="33020">
            <a:solidFill>
              <a:srgbClr val="C8A24B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 flipV="1">
            <a:off x="8915400" y="3657600"/>
            <a:ext cx="457200" cy="320040"/>
          </a:xfrm>
          <a:prstGeom prst="line">
            <a:avLst/>
          </a:prstGeom>
          <a:noFill/>
          <a:ln w="33020">
            <a:solidFill>
              <a:srgbClr val="C8A24B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 flipV="1">
            <a:off x="9372600" y="3566160"/>
            <a:ext cx="137160" cy="91440"/>
          </a:xfrm>
          <a:prstGeom prst="line">
            <a:avLst/>
          </a:prstGeom>
          <a:noFill/>
          <a:ln w="33020">
            <a:solidFill>
              <a:srgbClr val="C8A24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40080" y="1325880"/>
            <a:ext cx="7863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spc="400" kern="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DYNAMIC CORPORATE TRANSFORMATION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594360" y="1783080"/>
            <a:ext cx="7498080" cy="1920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4400"/>
              </a:lnSpc>
              <a:buNone/>
            </a:pPr>
            <a:r>
              <a:rPr lang="en-US" sz="3800" b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Enterprise Applications and</a:t>
            </a:r>
            <a:endParaRPr lang="en-US" sz="3800" dirty="0"/>
          </a:p>
          <a:p>
            <a:pPr indent="0" marL="0">
              <a:lnSpc>
                <a:spcPts val="4400"/>
              </a:lnSpc>
              <a:buNone/>
            </a:pPr>
            <a:r>
              <a:rPr lang="en-US" sz="3800" b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Integrated Case Studies</a:t>
            </a:r>
            <a:endParaRPr lang="en-US" sz="3800" dirty="0"/>
          </a:p>
        </p:txBody>
      </p:sp>
      <p:sp>
        <p:nvSpPr>
          <p:cNvPr id="15" name="Text 13"/>
          <p:cNvSpPr/>
          <p:nvPr/>
        </p:nvSpPr>
        <p:spPr>
          <a:xfrm>
            <a:off x="640080" y="3886200"/>
            <a:ext cx="6858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9BE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Volume II · Chapter 16 · Week 14 · The Capstone</a:t>
            </a:r>
            <a:endParaRPr lang="en-US" sz="1700" dirty="0"/>
          </a:p>
        </p:txBody>
      </p:sp>
      <p:sp>
        <p:nvSpPr>
          <p:cNvPr id="16" name="Text 14"/>
          <p:cNvSpPr/>
          <p:nvPr/>
        </p:nvSpPr>
        <p:spPr>
          <a:xfrm>
            <a:off x="640080" y="612648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Graduate course companion · Lab seed 26216 · AXIOM-16 (Vol. II)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LEARNING OUTCOME STATEMENTS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16 · seed 26216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After this chapter, you can…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572768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8" name="Text 6"/>
          <p:cNvSpPr/>
          <p:nvPr/>
        </p:nvSpPr>
        <p:spPr>
          <a:xfrm>
            <a:off x="640080" y="1572768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16.1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1463040" y="1591056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Compress the course into the four-stage integrated methodology</a:t>
            </a:r>
            <a:endParaRPr lang="en-US" sz="1350" dirty="0"/>
          </a:p>
        </p:txBody>
      </p:sp>
      <p:sp>
        <p:nvSpPr>
          <p:cNvPr id="10" name="Shape 8"/>
          <p:cNvSpPr/>
          <p:nvPr/>
        </p:nvSpPr>
        <p:spPr>
          <a:xfrm>
            <a:off x="640080" y="2093976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11" name="Text 9"/>
          <p:cNvSpPr/>
          <p:nvPr/>
        </p:nvSpPr>
        <p:spPr>
          <a:xfrm>
            <a:off x="640080" y="2093976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16.2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1463040" y="2112264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Score transformations on separated outcome and method axes</a:t>
            </a:r>
            <a:endParaRPr lang="en-US" sz="1350" dirty="0"/>
          </a:p>
        </p:txBody>
      </p:sp>
      <p:sp>
        <p:nvSpPr>
          <p:cNvPr id="13" name="Shape 11"/>
          <p:cNvSpPr/>
          <p:nvPr/>
        </p:nvSpPr>
        <p:spPr>
          <a:xfrm>
            <a:off x="640080" y="2615184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14" name="Text 12"/>
          <p:cNvSpPr/>
          <p:nvPr/>
        </p:nvSpPr>
        <p:spPr>
          <a:xfrm>
            <a:off x="640080" y="2615184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16.3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1463040" y="2633472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Run the methodology across seven sector archetypes</a:t>
            </a:r>
            <a:endParaRPr lang="en-US" sz="1350" dirty="0"/>
          </a:p>
        </p:txBody>
      </p:sp>
      <p:sp>
        <p:nvSpPr>
          <p:cNvPr id="16" name="Shape 14"/>
          <p:cNvSpPr/>
          <p:nvPr/>
        </p:nvSpPr>
        <p:spPr>
          <a:xfrm>
            <a:off x="640080" y="3136392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17" name="Text 15"/>
          <p:cNvSpPr/>
          <p:nvPr/>
        </p:nvSpPr>
        <p:spPr>
          <a:xfrm>
            <a:off x="640080" y="3136392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16.4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1463040" y="3154680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Pareto-grade case portfolios with preference-free first cuts</a:t>
            </a:r>
            <a:endParaRPr lang="en-US" sz="1350" dirty="0"/>
          </a:p>
        </p:txBody>
      </p:sp>
      <p:sp>
        <p:nvSpPr>
          <p:cNvPr id="19" name="Shape 17"/>
          <p:cNvSpPr/>
          <p:nvPr/>
        </p:nvSpPr>
        <p:spPr>
          <a:xfrm>
            <a:off x="640080" y="3657600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20" name="Text 18"/>
          <p:cNvSpPr/>
          <p:nvPr/>
        </p:nvSpPr>
        <p:spPr>
          <a:xfrm>
            <a:off x="640080" y="3657600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16.5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1463040" y="3675888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Composite methodology scorecards under explicit weights</a:t>
            </a:r>
            <a:endParaRPr lang="en-US" sz="1350" dirty="0"/>
          </a:p>
        </p:txBody>
      </p:sp>
      <p:sp>
        <p:nvSpPr>
          <p:cNvPr id="22" name="Shape 20"/>
          <p:cNvSpPr/>
          <p:nvPr/>
        </p:nvSpPr>
        <p:spPr>
          <a:xfrm>
            <a:off x="640080" y="4178808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23" name="Text 21"/>
          <p:cNvSpPr/>
          <p:nvPr/>
        </p:nvSpPr>
        <p:spPr>
          <a:xfrm>
            <a:off x="640080" y="4178808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16.6</a:t>
            </a:r>
            <a:endParaRPr lang="en-US" sz="1000" dirty="0"/>
          </a:p>
        </p:txBody>
      </p:sp>
      <p:sp>
        <p:nvSpPr>
          <p:cNvPr id="24" name="Text 22"/>
          <p:cNvSpPr/>
          <p:nvPr/>
        </p:nvSpPr>
        <p:spPr>
          <a:xfrm>
            <a:off x="1463040" y="4197096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Diagnose stage deficits from cross-case patterns</a:t>
            </a:r>
            <a:endParaRPr lang="en-US" sz="1350" dirty="0"/>
          </a:p>
        </p:txBody>
      </p:sp>
      <p:sp>
        <p:nvSpPr>
          <p:cNvPr id="25" name="Shape 23"/>
          <p:cNvSpPr/>
          <p:nvPr/>
        </p:nvSpPr>
        <p:spPr>
          <a:xfrm>
            <a:off x="640080" y="4700016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26" name="Text 24"/>
          <p:cNvSpPr/>
          <p:nvPr/>
        </p:nvSpPr>
        <p:spPr>
          <a:xfrm>
            <a:off x="640080" y="4700016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16.7</a:t>
            </a:r>
            <a:endParaRPr lang="en-US" sz="1000" dirty="0"/>
          </a:p>
        </p:txBody>
      </p:sp>
      <p:sp>
        <p:nvSpPr>
          <p:cNvPr id="27" name="Text 25"/>
          <p:cNvSpPr/>
          <p:nvPr/>
        </p:nvSpPr>
        <p:spPr>
          <a:xfrm>
            <a:off x="1463040" y="4718304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Distinguish luck from method through validation batteries</a:t>
            </a:r>
            <a:endParaRPr lang="en-US" sz="1350" dirty="0"/>
          </a:p>
        </p:txBody>
      </p:sp>
      <p:sp>
        <p:nvSpPr>
          <p:cNvPr id="28" name="Shape 26"/>
          <p:cNvSpPr/>
          <p:nvPr/>
        </p:nvSpPr>
        <p:spPr>
          <a:xfrm>
            <a:off x="640080" y="5221224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29" name="Text 27"/>
          <p:cNvSpPr/>
          <p:nvPr/>
        </p:nvSpPr>
        <p:spPr>
          <a:xfrm>
            <a:off x="640080" y="5221224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16.8</a:t>
            </a:r>
            <a:endParaRPr lang="en-US" sz="1000" dirty="0"/>
          </a:p>
        </p:txBody>
      </p:sp>
      <p:sp>
        <p:nvSpPr>
          <p:cNvPr id="30" name="Text 28"/>
          <p:cNvSpPr/>
          <p:nvPr/>
        </p:nvSpPr>
        <p:spPr>
          <a:xfrm>
            <a:off x="1463040" y="5239512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Recompute the volume's anchor results from first principles</a:t>
            </a:r>
            <a:endParaRPr lang="en-US" sz="1350" dirty="0"/>
          </a:p>
        </p:txBody>
      </p:sp>
      <p:sp>
        <p:nvSpPr>
          <p:cNvPr id="31" name="Shape 29"/>
          <p:cNvSpPr/>
          <p:nvPr/>
        </p:nvSpPr>
        <p:spPr>
          <a:xfrm>
            <a:off x="640080" y="5742432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32" name="Text 30"/>
          <p:cNvSpPr/>
          <p:nvPr/>
        </p:nvSpPr>
        <p:spPr>
          <a:xfrm>
            <a:off x="640080" y="5742432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16.9</a:t>
            </a:r>
            <a:endParaRPr lang="en-US" sz="1000" dirty="0"/>
          </a:p>
        </p:txBody>
      </p:sp>
      <p:sp>
        <p:nvSpPr>
          <p:cNvPr id="33" name="Text 31"/>
          <p:cNvSpPr/>
          <p:nvPr/>
        </p:nvSpPr>
        <p:spPr>
          <a:xfrm>
            <a:off x="1463040" y="5760720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Argue with case studies by editing their weights, not their prose</a:t>
            </a:r>
            <a:endParaRPr lang="en-US" sz="1350" dirty="0"/>
          </a:p>
        </p:txBody>
      </p:sp>
      <p:sp>
        <p:nvSpPr>
          <p:cNvPr id="34" name="Shape 32"/>
          <p:cNvSpPr/>
          <p:nvPr/>
        </p:nvSpPr>
        <p:spPr>
          <a:xfrm>
            <a:off x="640080" y="6263640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35" name="Text 33"/>
          <p:cNvSpPr/>
          <p:nvPr/>
        </p:nvSpPr>
        <p:spPr>
          <a:xfrm>
            <a:off x="640080" y="6263640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16.10</a:t>
            </a:r>
            <a:endParaRPr lang="en-US" sz="1000" dirty="0"/>
          </a:p>
        </p:txBody>
      </p:sp>
      <p:sp>
        <p:nvSpPr>
          <p:cNvPr id="36" name="Text 34"/>
          <p:cNvSpPr/>
          <p:nvPr/>
        </p:nvSpPr>
        <p:spPr>
          <a:xfrm>
            <a:off x="1463040" y="6281928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Carry the measure-optimize-act-resync loop into your own eighth run</a:t>
            </a:r>
            <a:endParaRPr lang="en-US" sz="13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ROADMAP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16 · seed 26216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chapter in six moves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737360"/>
            <a:ext cx="5394960" cy="1115568"/>
          </a:xfrm>
          <a:prstGeom prst="roundRect">
            <a:avLst>
              <a:gd name="adj" fmla="val 6557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22960" y="1837944"/>
            <a:ext cx="1051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§16.1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1874520" y="1837944"/>
            <a:ext cx="3977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Integrated Methodology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6309360" y="1737360"/>
            <a:ext cx="5394960" cy="1115568"/>
          </a:xfrm>
          <a:prstGeom prst="roundRect">
            <a:avLst>
              <a:gd name="adj" fmla="val 6557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492240" y="1837944"/>
            <a:ext cx="1051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§16.2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7543800" y="1837944"/>
            <a:ext cx="3977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Seven Sector Cases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640080" y="3108960"/>
            <a:ext cx="5394960" cy="1115568"/>
          </a:xfrm>
          <a:prstGeom prst="roundRect">
            <a:avLst>
              <a:gd name="adj" fmla="val 6557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22960" y="3209544"/>
            <a:ext cx="1051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§16.3</a:t>
            </a:r>
            <a:endParaRPr lang="en-US" sz="2200" dirty="0"/>
          </a:p>
        </p:txBody>
      </p:sp>
      <p:sp>
        <p:nvSpPr>
          <p:cNvPr id="15" name="Text 13"/>
          <p:cNvSpPr/>
          <p:nvPr/>
        </p:nvSpPr>
        <p:spPr>
          <a:xfrm>
            <a:off x="1874520" y="3209544"/>
            <a:ext cx="3977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Cross-Case Frontier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6309360" y="3108960"/>
            <a:ext cx="5394960" cy="1115568"/>
          </a:xfrm>
          <a:prstGeom prst="roundRect">
            <a:avLst>
              <a:gd name="adj" fmla="val 6557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492240" y="3209544"/>
            <a:ext cx="1051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§16.4</a:t>
            </a:r>
            <a:endParaRPr lang="en-US" sz="2200" dirty="0"/>
          </a:p>
        </p:txBody>
      </p:sp>
      <p:sp>
        <p:nvSpPr>
          <p:cNvPr id="18" name="Text 16"/>
          <p:cNvSpPr/>
          <p:nvPr/>
        </p:nvSpPr>
        <p:spPr>
          <a:xfrm>
            <a:off x="7543800" y="3209544"/>
            <a:ext cx="3977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Methodology Scorecard</a:t>
            </a:r>
            <a:endParaRPr lang="en-US" sz="1400" dirty="0"/>
          </a:p>
        </p:txBody>
      </p:sp>
      <p:sp>
        <p:nvSpPr>
          <p:cNvPr id="19" name="Shape 17"/>
          <p:cNvSpPr/>
          <p:nvPr/>
        </p:nvSpPr>
        <p:spPr>
          <a:xfrm>
            <a:off x="640080" y="4480560"/>
            <a:ext cx="5394960" cy="1115568"/>
          </a:xfrm>
          <a:prstGeom prst="roundRect">
            <a:avLst>
              <a:gd name="adj" fmla="val 6557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22960" y="4581144"/>
            <a:ext cx="1051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§16.5</a:t>
            </a:r>
            <a:endParaRPr lang="en-US" sz="2200" dirty="0"/>
          </a:p>
        </p:txBody>
      </p:sp>
      <p:sp>
        <p:nvSpPr>
          <p:cNvPr id="21" name="Text 19"/>
          <p:cNvSpPr/>
          <p:nvPr/>
        </p:nvSpPr>
        <p:spPr>
          <a:xfrm>
            <a:off x="1874520" y="4581144"/>
            <a:ext cx="3977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Final Exam Battery</a:t>
            </a:r>
            <a:endParaRPr lang="en-US" sz="1400" dirty="0"/>
          </a:p>
        </p:txBody>
      </p:sp>
      <p:sp>
        <p:nvSpPr>
          <p:cNvPr id="22" name="Shape 20"/>
          <p:cNvSpPr/>
          <p:nvPr/>
        </p:nvSpPr>
        <p:spPr>
          <a:xfrm>
            <a:off x="6309360" y="4480560"/>
            <a:ext cx="5394960" cy="1115568"/>
          </a:xfrm>
          <a:prstGeom prst="roundRect">
            <a:avLst>
              <a:gd name="adj" fmla="val 6557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492240" y="4581144"/>
            <a:ext cx="1051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§16.6</a:t>
            </a:r>
            <a:endParaRPr lang="en-US" sz="2200" dirty="0"/>
          </a:p>
        </p:txBody>
      </p:sp>
      <p:sp>
        <p:nvSpPr>
          <p:cNvPr id="24" name="Text 22"/>
          <p:cNvSpPr/>
          <p:nvPr/>
        </p:nvSpPr>
        <p:spPr>
          <a:xfrm>
            <a:off x="7543800" y="4581144"/>
            <a:ext cx="3977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Lessons, Futures &amp; Commencement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§16.1 INTEGRATED ENTERPRISE TRANSFORMATION METHODOLOGY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16 · seed 26216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course, as a method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Sixteen chapters compress to four stages: DIAGNOSE (Volume I's state, estimation, and measurement), DESIGN (the GEOP posed, certified, and made dynamic), EXECUTE (control, learning, and the twin), SUSTAIN (governance, re-synchronization, and the residual habit)</a:t>
            </a:r>
            <a:endParaRPr lang="en-US" sz="14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methodology is not a checklist but a TYPE DISCIPLINE: every stage hands the next a certified object — a state the optimizer can trust, a policy the twin can run, a residual the board can read</a:t>
            </a:r>
            <a:endParaRPr lang="en-US" sz="14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chapter runs it seven times: manufacturing, financial services, healthcare, energy, technology, government, and private capital — the same mathematics wearing seven uniforms</a:t>
            </a:r>
            <a:endParaRPr lang="en-US" sz="14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And then the course grades itself: Pareto sorts on the outcomes, scorecards on the method, and a final-exam battery on the numbers the volume kept returning to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§16.2 CASE STUDY METHODOLOGY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16 · seed 26216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How the seven were graded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outcome axes every board recognizes: VALUE UPLIFT (what the transformation earned) and RISK REDUCTION (what it made survivable) — Chapter 12 taught us these will not collapse to one number honestly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Four method scores per case — one per stage, 1 to 10 — composited with weights (0.2, 0.3, 0.3, 0.2): design and execution carry the middle, because that is where transformations die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discipline: outcomes and method scored SEPARATELY — a lucky outcome with a sloppy method is not a lesson, and the cross-case analysis needs both columns to say which is which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number below is in the workbook, editable — the capstone's exercises re-grade the cases under YOUR weights, which is the honest way to argue with a case study</a:t>
            </a:r>
            <a:endParaRPr lang="en-US" sz="14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§16.3–16.5 MANUFACTURING, FINANCIAL SERVICES, HEALTHCARE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16 · seed 26216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Three uniforms, one mathematics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737360"/>
            <a:ext cx="10881360" cy="1417320"/>
          </a:xfrm>
          <a:prstGeom prst="roundRect">
            <a:avLst>
              <a:gd name="adj" fmla="val 5161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22960" y="2061972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9" name="Text 7"/>
          <p:cNvSpPr/>
          <p:nvPr/>
        </p:nvSpPr>
        <p:spPr>
          <a:xfrm>
            <a:off x="822960" y="2061972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MFG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874520" y="1810512"/>
            <a:ext cx="9418320" cy="1271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Manufacturing (7.2, 5.1)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Asset twins and maintain-vs-harvest Q-learners (Chs. 7, 14, 15) — strongest at Execute (9), weakest at Sustain (6): the plant floor adopted faster than the operating model</a:t>
            </a:r>
            <a:endParaRPr lang="en-US" sz="1450" dirty="0"/>
          </a:p>
        </p:txBody>
      </p:sp>
      <p:sp>
        <p:nvSpPr>
          <p:cNvPr id="11" name="Shape 9"/>
          <p:cNvSpPr/>
          <p:nvPr/>
        </p:nvSpPr>
        <p:spPr>
          <a:xfrm>
            <a:off x="640080" y="3319272"/>
            <a:ext cx="10881360" cy="1417320"/>
          </a:xfrm>
          <a:prstGeom prst="roundRect">
            <a:avLst>
              <a:gd name="adj" fmla="val 5161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822960" y="3643884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13" name="Text 11"/>
          <p:cNvSpPr/>
          <p:nvPr/>
        </p:nvSpPr>
        <p:spPr>
          <a:xfrm>
            <a:off x="822960" y="3643884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1874520" y="3392424"/>
            <a:ext cx="9418320" cy="1271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Financial services (6.5, 7.8)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DRO floors and chance-constrained guarantees (Chs. 9, 11) — the balanced scorecard (7, 8, 7, 8): risk mathematics landing in a risk culture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40080" y="4901184"/>
            <a:ext cx="10881360" cy="1417320"/>
          </a:xfrm>
          <a:prstGeom prst="roundRect">
            <a:avLst>
              <a:gd name="adj" fmla="val 5161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822960" y="5225796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17" name="Text 15"/>
          <p:cNvSpPr/>
          <p:nvPr/>
        </p:nvSpPr>
        <p:spPr>
          <a:xfrm>
            <a:off x="822960" y="5225796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HLT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1874520" y="4974336"/>
            <a:ext cx="9418320" cy="1271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Healthcare (4.8, 8.5)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Chance constraints as care-level guarantees, fuzzy triage rules (Chs. 9, 10) — the risk-reduction champion (8.5), with Sustain (9) its methodological signature</a:t>
            </a:r>
            <a:endParaRPr lang="en-US" sz="1450" dirty="0"/>
          </a:p>
        </p:txBody>
      </p:sp>
      <p:sp>
        <p:nvSpPr>
          <p:cNvPr id="19" name="Text 17"/>
          <p:cNvSpPr/>
          <p:nvPr/>
        </p:nvSpPr>
        <p:spPr>
          <a:xfrm>
            <a:off x="640080" y="5897880"/>
            <a:ext cx="10881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1B6B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pattern to watch: each sector's BEST stage is where its native culture already lived — the methodology amplifies what the enterprise practices.</a:t>
            </a:r>
            <a:endParaRPr lang="en-US" sz="12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§16.6–16.9 ENERGY, TECHNOLOGY, GOVERNMENT, PRIVATE CAPITAL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16 · seed 26216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Four more uniforms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691640"/>
            <a:ext cx="10881360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22960" y="1810512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9" name="Text 7"/>
          <p:cNvSpPr/>
          <p:nvPr/>
        </p:nvSpPr>
        <p:spPr>
          <a:xfrm>
            <a:off x="822960" y="1810512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ENE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874520" y="1764792"/>
            <a:ext cx="941832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Energy &amp; infrastructure (5.9, 6.2)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Riccati urgency schedules for capacity, stability dials for grid autonomy (Chs. 8, 15) — steady (7, 6, 7, 7), dominated on outcomes by FIN</a:t>
            </a:r>
            <a:endParaRPr lang="en-US" sz="1450" dirty="0"/>
          </a:p>
        </p:txBody>
      </p:sp>
      <p:sp>
        <p:nvSpPr>
          <p:cNvPr id="11" name="Shape 9"/>
          <p:cNvSpPr/>
          <p:nvPr/>
        </p:nvSpPr>
        <p:spPr>
          <a:xfrm>
            <a:off x="640080" y="2862072"/>
            <a:ext cx="10881360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822960" y="2980944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13" name="Text 11"/>
          <p:cNvSpPr/>
          <p:nvPr/>
        </p:nvSpPr>
        <p:spPr>
          <a:xfrm>
            <a:off x="822960" y="2980944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TEC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1874520" y="2935224"/>
            <a:ext cx="941832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Technology (9.1, 3.4)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uplift champion: switching optima and RL at product scale (Chs. 5, 14) — Design and Diagnose at 9, but Sustain at 6: velocity's usual bill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40080" y="4032504"/>
            <a:ext cx="10881360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822960" y="4151376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17" name="Text 15"/>
          <p:cNvSpPr/>
          <p:nvPr/>
        </p:nvSpPr>
        <p:spPr>
          <a:xfrm>
            <a:off x="822960" y="4151376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GOV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1874520" y="4105656"/>
            <a:ext cx="941832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Government (3.6, 7.1)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Multi-objective frontiers for policy trade-offs (Ch. 12) — the hardest institutional friction (composite 5.9), and Sustain (8) its quiet strength</a:t>
            </a:r>
            <a:endParaRPr lang="en-US" sz="1450" dirty="0"/>
          </a:p>
        </p:txBody>
      </p:sp>
      <p:sp>
        <p:nvSpPr>
          <p:cNvPr id="19" name="Shape 17"/>
          <p:cNvSpPr/>
          <p:nvPr/>
        </p:nvSpPr>
        <p:spPr>
          <a:xfrm>
            <a:off x="640080" y="5202936"/>
            <a:ext cx="10881360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822960" y="5321808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21" name="Text 19"/>
          <p:cNvSpPr/>
          <p:nvPr/>
        </p:nvSpPr>
        <p:spPr>
          <a:xfrm>
            <a:off x="822960" y="5321808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PEV</a:t>
            </a:r>
            <a:endParaRPr lang="en-US" sz="1800" dirty="0"/>
          </a:p>
        </p:txBody>
      </p:sp>
      <p:sp>
        <p:nvSpPr>
          <p:cNvPr id="22" name="Text 20"/>
          <p:cNvSpPr/>
          <p:nvPr/>
        </p:nvSpPr>
        <p:spPr>
          <a:xfrm>
            <a:off x="1874520" y="5276088"/>
            <a:ext cx="941832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Private capital (8.3, 5.8)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methodology composite's crown (8.3): the full pipeline per portfolio company, with the flip map (Ch. 11) as the diligence instrument</a:t>
            </a:r>
            <a:endParaRPr lang="en-US" sz="1450" dirty="0"/>
          </a:p>
        </p:txBody>
      </p:sp>
      <p:sp>
        <p:nvSpPr>
          <p:cNvPr id="23" name="Text 21"/>
          <p:cNvSpPr/>
          <p:nvPr/>
        </p:nvSpPr>
        <p:spPr>
          <a:xfrm>
            <a:off x="640080" y="5806440"/>
            <a:ext cx="108813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1B6B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Seven cases, no winner on both outcome axes — Chapter 12's proposition, confirmed in the field.</a:t>
            </a:r>
            <a:endParaRPr lang="en-US" sz="12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§16.10 CROSS-CASE COMPARATIVE ANALYSIS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16 · seed 26216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book's cases, on the book's frontier</a:t>
            </a:r>
            <a:endParaRPr lang="en-US" sz="2700" dirty="0"/>
          </a:p>
        </p:txBody>
      </p:sp>
      <p:graphicFrame>
        <p:nvGraphicFramePr>
          <p:cNvPr id="7" name="Chart 0" descr=""/>
          <p:cNvGraphicFramePr/>
          <p:nvPr/>
        </p:nvGraphicFramePr>
        <p:xfrm>
          <a:off x="640080" y="1600200"/>
          <a:ext cx="7589520" cy="448056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8" name="Text 5"/>
          <p:cNvSpPr/>
          <p:nvPr/>
        </p:nvSpPr>
        <p:spPr>
          <a:xfrm>
            <a:off x="8458200" y="1828800"/>
            <a:ext cx="3108960" cy="4206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capstone's quiet point:
</a:t>
            </a:r>
            <a:pPr indent="0" marL="0">
              <a:buNone/>
            </a:pPr>
            <a:r>
              <a:rPr lang="en-US" sz="12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even the book's own case studies obey the book. Four efficient cases remain — bold TEC, guarded HLT, balanced FIN, integrated PEV — and choosing among them is a stakeholder-weights conversation, exactly as Chapter 12 said it would be.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§16.10 · THE METHODOLOGY SCORECARD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16 · seed 26216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Diagnose · Design · Execute · Sustain</a:t>
            </a:r>
            <a:endParaRPr lang="en-US" sz="2700" dirty="0"/>
          </a:p>
        </p:txBody>
      </p:sp>
      <p:graphicFrame>
        <p:nvGraphicFramePr>
          <p:cNvPr id="7" name="Chart 0" descr=""/>
          <p:cNvGraphicFramePr/>
          <p:nvPr/>
        </p:nvGraphicFramePr>
        <p:xfrm>
          <a:off x="640080" y="1600200"/>
          <a:ext cx="7589520" cy="448056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8" name="Text 5"/>
          <p:cNvSpPr/>
          <p:nvPr/>
        </p:nvSpPr>
        <p:spPr>
          <a:xfrm>
            <a:off x="8458200" y="1828800"/>
            <a:ext cx="3108960" cy="4206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Reading the spread:
</a:t>
            </a:r>
            <a:pPr indent="0" marL="0">
              <a:buNone/>
            </a:pPr>
            <a:r>
              <a:rPr lang="en-US" sz="12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0.78 of standard deviation across seven industries says the methodology TRANSFERS — and the residual variation is institutional, not mathematical. PE/VC's crown is structural: a portfolio is a laboratory for running the pipeline many times and keeping what generalizes.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41F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54864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457200"/>
            <a:ext cx="10058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spc="300" kern="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§16.WORKED · THE FINAL EXAM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94360" y="868680"/>
            <a:ext cx="1115568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Five anchors, recomputed from scratch</a:t>
            </a:r>
            <a:endParaRPr lang="en-US" sz="2700" dirty="0"/>
          </a:p>
        </p:txBody>
      </p:sp>
      <p:sp>
        <p:nvSpPr>
          <p:cNvPr id="5" name="Shape 3"/>
          <p:cNvSpPr/>
          <p:nvPr/>
        </p:nvSpPr>
        <p:spPr>
          <a:xfrm>
            <a:off x="640080" y="1664208"/>
            <a:ext cx="10881360" cy="777240"/>
          </a:xfrm>
          <a:prstGeom prst="roundRect">
            <a:avLst>
              <a:gd name="adj" fmla="val 8235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68680" y="1719072"/>
            <a:ext cx="1554480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</a:t>
            </a:r>
            <a:endParaRPr lang="en-US" sz="1350" dirty="0"/>
          </a:p>
        </p:txBody>
      </p:sp>
      <p:sp>
        <p:nvSpPr>
          <p:cNvPr id="7" name="Text 5"/>
          <p:cNvSpPr/>
          <p:nvPr/>
        </p:nvSpPr>
        <p:spPr>
          <a:xfrm>
            <a:off x="2514600" y="1719072"/>
            <a:ext cx="8823960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Duality gap (Ch. 3) — </a:t>
            </a:r>
            <a:pPr indent="0" marL="0">
              <a:buNone/>
            </a:pPr>
            <a:r>
              <a:rPr lang="en-US" sz="110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primal (2−4)² = 4 against dual 2λ−λ²/4 at λ = 4: gap ZERO — strong duality, one subtraction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640080" y="2560320"/>
            <a:ext cx="10881360" cy="777240"/>
          </a:xfrm>
          <a:prstGeom prst="roundRect">
            <a:avLst>
              <a:gd name="adj" fmla="val 8235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68680" y="2615184"/>
            <a:ext cx="1554480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39.6863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2514600" y="2615184"/>
            <a:ext cx="8823960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switch optimum (Chs. 5, 7) — </a:t>
            </a:r>
            <a:pPr indent="0" marL="0">
              <a:buNone/>
            </a:pPr>
            <a:r>
              <a:rPr lang="en-US" sz="110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max over m of 3(6−m)√(4+3m): the number derived by family, by enumeration, by backward induction — and once more, by MAX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640080" y="3456432"/>
            <a:ext cx="10881360" cy="777240"/>
          </a:xfrm>
          <a:prstGeom prst="roundRect">
            <a:avLst>
              <a:gd name="adj" fmla="val 8235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68680" y="3511296"/>
            <a:ext cx="1554480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1.0629</a:t>
            </a:r>
            <a:endParaRPr lang="en-US" sz="1350" dirty="0"/>
          </a:p>
        </p:txBody>
      </p:sp>
      <p:sp>
        <p:nvSpPr>
          <p:cNvPr id="13" name="Text 11"/>
          <p:cNvSpPr/>
          <p:nvPr/>
        </p:nvSpPr>
        <p:spPr>
          <a:xfrm>
            <a:off x="2514600" y="3511296"/>
            <a:ext cx="8823960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Pontryagin's λ₀ (Ch. 6) — </a:t>
            </a:r>
            <a:pPr indent="0" marL="0">
              <a:buNone/>
            </a:pPr>
            <a:r>
              <a:rPr lang="en-US" sz="110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2·0.9⁶ — the costate at time zero, the multiplier family tree's dynamic member</a:t>
            </a:r>
            <a:endParaRPr lang="en-US" sz="1150" dirty="0"/>
          </a:p>
        </p:txBody>
      </p:sp>
      <p:sp>
        <p:nvSpPr>
          <p:cNvPr id="14" name="Shape 12"/>
          <p:cNvSpPr/>
          <p:nvPr/>
        </p:nvSpPr>
        <p:spPr>
          <a:xfrm>
            <a:off x="640080" y="4352544"/>
            <a:ext cx="10881360" cy="777240"/>
          </a:xfrm>
          <a:prstGeom prst="roundRect">
            <a:avLst>
              <a:gd name="adj" fmla="val 8235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68680" y="4407408"/>
            <a:ext cx="1554480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−5.0</a:t>
            </a:r>
            <a:endParaRPr lang="en-US" sz="1350" dirty="0"/>
          </a:p>
        </p:txBody>
      </p:sp>
      <p:sp>
        <p:nvSpPr>
          <p:cNvPr id="16" name="Text 14"/>
          <p:cNvSpPr/>
          <p:nvPr/>
        </p:nvSpPr>
        <p:spPr>
          <a:xfrm>
            <a:off x="2514600" y="4407408"/>
            <a:ext cx="8823960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HJB value (Ch. 8) — </a:t>
            </a:r>
            <a:pPr indent="0" marL="0">
              <a:buNone/>
            </a:pPr>
            <a:r>
              <a:rPr lang="en-US" sz="110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(ln 0.1 + 0.5 − 1)/0.1 + ln(10)/0.1 = exactly −5: the logs cancel at x = 1/ρ, still</a:t>
            </a:r>
            <a:endParaRPr lang="en-US" sz="1150" dirty="0"/>
          </a:p>
        </p:txBody>
      </p:sp>
      <p:sp>
        <p:nvSpPr>
          <p:cNvPr id="17" name="Shape 15"/>
          <p:cNvSpPr/>
          <p:nvPr/>
        </p:nvSpPr>
        <p:spPr>
          <a:xfrm>
            <a:off x="640080" y="5248656"/>
            <a:ext cx="10881360" cy="777240"/>
          </a:xfrm>
          <a:prstGeom prst="roundRect">
            <a:avLst>
              <a:gd name="adj" fmla="val 8235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868680" y="5303520"/>
            <a:ext cx="1554480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0.125</a:t>
            </a:r>
            <a:endParaRPr lang="en-US" sz="1350" dirty="0"/>
          </a:p>
        </p:txBody>
      </p:sp>
      <p:sp>
        <p:nvSpPr>
          <p:cNvPr id="19" name="Text 17"/>
          <p:cNvSpPr/>
          <p:nvPr/>
        </p:nvSpPr>
        <p:spPr>
          <a:xfrm>
            <a:off x="2514600" y="5303520"/>
            <a:ext cx="8823960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DRO flip (Ch. 11) — </a:t>
            </a:r>
            <a:pPr indent="0" marL="0">
              <a:buNone/>
            </a:pPr>
            <a:r>
              <a:rPr lang="en-US" sz="110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(6.8 − 4.8)/(18 − 2): where funding changes hands, one division</a:t>
            </a:r>
            <a:endParaRPr lang="en-US" sz="1150" dirty="0"/>
          </a:p>
        </p:txBody>
      </p:sp>
      <p:sp>
        <p:nvSpPr>
          <p:cNvPr id="20" name="Text 18"/>
          <p:cNvSpPr/>
          <p:nvPr/>
        </p:nvSpPr>
        <p:spPr>
          <a:xfrm>
            <a:off x="640080" y="6199632"/>
            <a:ext cx="10881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D9BE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all_anchors_pass = 1: the volume's spine, verified end to end — the course's oldest habit, applied at the very last to itself. Seed 26216.</a:t>
            </a:r>
            <a:endParaRPr lang="en-US" sz="11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§16.11 LESSONS LEARNED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16 · seed 26216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seven runs of the pipeline taught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Certification travels; culture doesn't: the mathematics scored within 0.78 of itself across seven industries, and every deficit traced to a STAGE the institution under-practiced, never to a theorem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Sustain is the underweighted stage: the two uplift champions (TEC 9.1, MFG's Execute 9) both scored 6 on Sustain — velocity's bill arrives after the case study closes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frontier survives the field: no case won both axes, and pretending otherwise in a steering committee is Chapter 12's dominated-furniture error at portfolio scale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residual habit is the transferable asset: every case that kept a validation battery running — anchors, held-out sets, Bellman residuals — could tell luck from method; the ones that didn't, couldn't</a:t>
            </a:r>
            <a:endParaRPr lang="en-US" sz="14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§16.12 FUTURE ENTERPRISE TRANSFORMATION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16 · seed 26216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Where the discipline goes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Autonomy scales the method, not past it: Chapter 15's twins run this chapter's pipeline continuously — Diagnose becomes synchronization, Execute becomes bounded-gain action, Sustain becomes the residual monitor that never sleeps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ambiguity frontier stays open: data-driven radii (Ch. 11) will keep shrinking as enterprise instrumentation grows — and the flip maps will keep moving; strategy becomes calibration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Learning eats the middle: Chapters 13–14's function approximators will absorb more of Design and Execute — with the exact-anchor discipline as the non-negotiable escort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constant across all of it: the GEOP — one problem, posed in Chapter 1 of this volume, wearing every uniform this chapter tried on; the future is more wardrobe, same body</a:t>
            </a:r>
            <a:endParaRPr lang="en-US" sz="14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§16.WORKED · THE CAPSTONE'S WORKED WORLDS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16 · seed 26216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Three computations to close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737360"/>
            <a:ext cx="10881360" cy="1188720"/>
          </a:xfrm>
          <a:prstGeom prst="roundRect">
            <a:avLst>
              <a:gd name="adj" fmla="val 6154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22960" y="1947672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9" name="Text 7"/>
          <p:cNvSpPr/>
          <p:nvPr/>
        </p:nvSpPr>
        <p:spPr>
          <a:xfrm>
            <a:off x="822960" y="1947672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7→4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874520" y="1810512"/>
            <a:ext cx="941832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field frontier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Dominance grades the book's own cases: three fall, four remain — SUMPRODUCT flags, one per sector</a:t>
            </a:r>
            <a:endParaRPr lang="en-US" sz="1450" dirty="0"/>
          </a:p>
        </p:txBody>
      </p:sp>
      <p:sp>
        <p:nvSpPr>
          <p:cNvPr id="11" name="Shape 9"/>
          <p:cNvSpPr/>
          <p:nvPr/>
        </p:nvSpPr>
        <p:spPr>
          <a:xfrm>
            <a:off x="640080" y="3090672"/>
            <a:ext cx="10881360" cy="1188720"/>
          </a:xfrm>
          <a:prstGeom prst="roundRect">
            <a:avLst>
              <a:gd name="adj" fmla="val 6154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822960" y="3300984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13" name="Text 11"/>
          <p:cNvSpPr/>
          <p:nvPr/>
        </p:nvSpPr>
        <p:spPr>
          <a:xfrm>
            <a:off x="822960" y="3300984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8.3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1874520" y="3163824"/>
            <a:ext cx="941832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methodology crown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Four stages, one weighting, PE/VC on top — with the weights in pale gold, ready for your argument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40080" y="4443984"/>
            <a:ext cx="10881360" cy="1188720"/>
          </a:xfrm>
          <a:prstGeom prst="roundRect">
            <a:avLst>
              <a:gd name="adj" fmla="val 6154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822960" y="4654296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17" name="Text 15"/>
          <p:cNvSpPr/>
          <p:nvPr/>
        </p:nvSpPr>
        <p:spPr>
          <a:xfrm>
            <a:off x="822960" y="4654296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5/5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1874520" y="4517136"/>
            <a:ext cx="941832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final exam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Duality 0, switch 39.6863, λ₀ 1.0629, V(10) −5, flip 0.125 — five arcs, five decimals, one verdict: pass</a:t>
            </a:r>
            <a:endParaRPr lang="en-US" sz="1450" dirty="0"/>
          </a:p>
        </p:txBody>
      </p:sp>
      <p:sp>
        <p:nvSpPr>
          <p:cNvPr id="19" name="Text 17"/>
          <p:cNvSpPr/>
          <p:nvPr/>
        </p:nvSpPr>
        <p:spPr>
          <a:xfrm>
            <a:off x="640080" y="5760720"/>
            <a:ext cx="108813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i="1" dirty="0">
                <a:solidFill>
                  <a:srgbClr val="1B6B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Same seed (26216) across notebook, workbook, and AXIOM-16's capstone board.</a:t>
            </a:r>
            <a:endParaRPr lang="en-US" sz="13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§16.13 · THE VOLUME, IN ONE SLIDE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16 · seed 26216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Sixteen chapters, one arc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691640"/>
            <a:ext cx="10881360" cy="960120"/>
          </a:xfrm>
          <a:prstGeom prst="roundRect">
            <a:avLst>
              <a:gd name="adj" fmla="val 7619"/>
            </a:avLst>
          </a:prstGeom>
          <a:solidFill>
            <a:srgbClr val="FFFFFF"/>
          </a:solidFill>
          <a:ln w="10160">
            <a:solidFill>
              <a:srgbClr val="1B6B5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68680" y="1773936"/>
            <a:ext cx="1280160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B3D2E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1–4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2240280" y="1773936"/>
            <a:ext cx="9098280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Pose &amp; certify  —  </a:t>
            </a:r>
            <a:pPr indent="0" marL="0">
              <a:buNone/>
            </a:pPr>
            <a:r>
              <a:rPr lang="en-US" sz="11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GEOP stated, walls conjoined, convexity certified, curvature priced — the multiplier born as a shadow price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640080" y="2788920"/>
            <a:ext cx="10881360" cy="960120"/>
          </a:xfrm>
          <a:prstGeom prst="roundRect">
            <a:avLst>
              <a:gd name="adj" fmla="val 7619"/>
            </a:avLst>
          </a:prstGeom>
          <a:solidFill>
            <a:srgbClr val="FFFFFF"/>
          </a:solidFill>
          <a:ln w="10160">
            <a:solidFill>
              <a:srgbClr val="1B6B52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68680" y="2871216"/>
            <a:ext cx="1280160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B3D2E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5–8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2240280" y="2871216"/>
            <a:ext cx="9098280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Dynamize &amp; invert  —  </a:t>
            </a:r>
            <a:pPr indent="0" marL="0">
              <a:buNone/>
            </a:pPr>
            <a:r>
              <a:rPr lang="en-US" sz="11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clock switched on, Pontryagin derived, Bellman inverted, HJB verified — the multiplier becomes a costate, then a gradient</a:t>
            </a:r>
            <a:endParaRPr lang="en-US" sz="1250" dirty="0"/>
          </a:p>
        </p:txBody>
      </p:sp>
      <p:sp>
        <p:nvSpPr>
          <p:cNvPr id="13" name="Shape 11"/>
          <p:cNvSpPr/>
          <p:nvPr/>
        </p:nvSpPr>
        <p:spPr>
          <a:xfrm>
            <a:off x="640080" y="3886200"/>
            <a:ext cx="10881360" cy="960120"/>
          </a:xfrm>
          <a:prstGeom prst="roundRect">
            <a:avLst>
              <a:gd name="adj" fmla="val 7619"/>
            </a:avLst>
          </a:prstGeom>
          <a:solidFill>
            <a:srgbClr val="FFFFFF"/>
          </a:solidFill>
          <a:ln w="10160">
            <a:solidFill>
              <a:srgbClr val="1B6B52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68680" y="3968496"/>
            <a:ext cx="1280160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B3D2E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9–12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2240280" y="3968496"/>
            <a:ext cx="9098280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Randomize &amp; reconcile  —  </a:t>
            </a:r>
            <a:pPr indent="0" marL="0">
              <a:buNone/>
            </a:pPr>
            <a:r>
              <a:rPr lang="en-US" sz="11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noise priced, vagueness formalized, ambiguity adversarialized, trade-offs frontiered — three registers of not-knowing, one of wanting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640080" y="4983480"/>
            <a:ext cx="10881360" cy="960120"/>
          </a:xfrm>
          <a:prstGeom prst="roundRect">
            <a:avLst>
              <a:gd name="adj" fmla="val 7619"/>
            </a:avLst>
          </a:prstGeom>
          <a:solidFill>
            <a:srgbClr val="0B3D2E"/>
          </a:solidFill>
          <a:ln w="17780">
            <a:solidFill>
              <a:srgbClr val="C8A24B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68680" y="5065776"/>
            <a:ext cx="1280160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13–16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2240280" y="5065776"/>
            <a:ext cx="9098280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Learn, act, mirror, deploy  —  </a:t>
            </a:r>
            <a:pPr indent="0" marL="0">
              <a:buNone/>
            </a:pPr>
            <a:r>
              <a:rPr lang="en-US" sz="115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models fit, agents trained, twins synchronized, and seven industries run through the pipeline — with the final exam passed</a:t>
            </a:r>
            <a:endParaRPr lang="en-US" sz="1250" dirty="0"/>
          </a:p>
        </p:txBody>
      </p:sp>
      <p:sp>
        <p:nvSpPr>
          <p:cNvPr id="19" name="Text 17"/>
          <p:cNvSpPr/>
          <p:nvPr/>
        </p:nvSpPr>
        <p:spPr>
          <a:xfrm>
            <a:off x="640080" y="6172200"/>
            <a:ext cx="10881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1B6B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And beneath all of it, Volume I: the state, the dynamics, the estimation, the measurement — the substrate every chapter of this volume stood on.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§16.2 · THE CAPSTONE'S COMPUTATIONAL HONESTY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16 · seed 26216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Grading yourself is still computation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frontier sort is the same SUMPRODUCT flag from Chapter 12 — the capstone earns no exemption from the machinery it teaches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scorecard's weights are pale-gold inputs: every ranking claim in this chapter is one weight-edit away from being tested, which is the difference between a case study and a brochure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final-exam battery imports NOTHING — each anchor is recomputed by formula from first principles in its own cell; a battery that imported its answers would be a memorizer scoring its own training set (Ch. 13's epitaph)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And the standing rule, stated one last time: every principled claim in this course shipped with an exact, checkable companion — 339 validation checkpoints, all green, seeds 26101 through 26216</a:t>
            </a:r>
            <a:endParaRPr lang="en-US" sz="14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§16.13 · COMMENCEMENT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16 · seed 26216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you can now do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Pose any enterprise decision as a GEOP and know which register it lives in — convex or not, static or dynamic, certain or noisy or ambiguous, single-minded or traded-off</a:t>
            </a:r>
            <a:endParaRPr lang="en-US" sz="1500" dirty="0"/>
          </a:p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Price everything that binds: walls (shadow prices), time (costates), risk (haircuts), certainty (quantile premiums), ambiguity (radius slopes), and staleness (twin regret)</a:t>
            </a:r>
            <a:endParaRPr lang="en-US" sz="1500" dirty="0"/>
          </a:p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Demand the receipts: held-out errors, Bellman residuals, verification zeros, exact anchors — and recognize their absence as the tell it always is</a:t>
            </a:r>
            <a:endParaRPr lang="en-US" sz="1500" dirty="0"/>
          </a:p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And build the loop: measure, estimate, optimize, act, re-synchronize — the methodology this chapter ran seven times, ready for its eighth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41F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54864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1005840"/>
            <a:ext cx="10058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spc="400" kern="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VOLUME II · COMPLETE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94360" y="1554480"/>
            <a:ext cx="1115568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mathematics of transformation,</a:t>
            </a:r>
            <a:endParaRPr lang="en-US" sz="3000" dirty="0"/>
          </a:p>
          <a:p>
            <a:pPr indent="0" marL="0">
              <a:buNone/>
            </a:pPr>
            <a:r>
              <a:rPr lang="en-US" sz="3000" b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transformed into practice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685800" y="3291840"/>
            <a:ext cx="10789920" cy="32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volumes, thirty-two chapters, one discipline: nothing asserted without a number, no number without a check</a:t>
            </a:r>
            <a:endParaRPr lang="en-US" sz="1400" dirty="0"/>
          </a:p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five anchors of the final exam will still be there when you need them — a duality gap at zero, a switch at 39.6863, a costate at 1.0629, a value at −5, a flip at 0.125</a:t>
            </a:r>
            <a:endParaRPr lang="en-US" sz="1400" dirty="0"/>
          </a:p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Instructor's Manuals hold every solution; the AXIOM modules hold every experiment; the labs hold every seed</a:t>
            </a:r>
            <a:endParaRPr lang="en-US" sz="1400" dirty="0"/>
          </a:p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Thank you for taking the course — the eighth run of the methodology is yours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640080" y="6172200"/>
            <a:ext cx="10881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D9BE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Dynamic Corporate Transformation · Volumes I &amp; II · seeds 26101–26216 · every checkpoint green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LABORATORY BRIDGE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16 · seed 26216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This week’s laboratory — seed 26216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822960" y="1828800"/>
            <a:ext cx="2377440" cy="1554480"/>
          </a:xfrm>
          <a:prstGeom prst="roundRect">
            <a:avLst>
              <a:gd name="adj" fmla="val 4706"/>
            </a:avLst>
          </a:prstGeom>
          <a:solidFill>
            <a:srgbClr val="0B3D2E"/>
          </a:solidFill>
          <a:ln/>
        </p:spPr>
      </p:sp>
      <p:sp>
        <p:nvSpPr>
          <p:cNvPr id="8" name="Text 6"/>
          <p:cNvSpPr/>
          <p:nvPr/>
        </p:nvSpPr>
        <p:spPr>
          <a:xfrm>
            <a:off x="822960" y="1938528"/>
            <a:ext cx="23774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 → 4</a:t>
            </a:r>
            <a:endParaRPr lang="en-US" sz="4000" dirty="0"/>
          </a:p>
        </p:txBody>
      </p:sp>
      <p:sp>
        <p:nvSpPr>
          <p:cNvPr id="9" name="Text 7"/>
          <p:cNvSpPr/>
          <p:nvPr/>
        </p:nvSpPr>
        <p:spPr>
          <a:xfrm>
            <a:off x="868680" y="2852928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spc="100" kern="0" dirty="0">
                <a:solidFill>
                  <a:srgbClr val="F7F4E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THE FIELD FRONTIER</a:t>
            </a:r>
            <a:endParaRPr lang="en-US" sz="900" dirty="0"/>
          </a:p>
        </p:txBody>
      </p:sp>
      <p:sp>
        <p:nvSpPr>
          <p:cNvPr id="10" name="Shape 8"/>
          <p:cNvSpPr/>
          <p:nvPr/>
        </p:nvSpPr>
        <p:spPr>
          <a:xfrm>
            <a:off x="3383280" y="1828800"/>
            <a:ext cx="2377440" cy="1554480"/>
          </a:xfrm>
          <a:prstGeom prst="roundRect">
            <a:avLst>
              <a:gd name="adj" fmla="val 4706"/>
            </a:avLst>
          </a:prstGeom>
          <a:solidFill>
            <a:srgbClr val="0B3D2E"/>
          </a:solidFill>
          <a:ln/>
        </p:spPr>
      </p:sp>
      <p:sp>
        <p:nvSpPr>
          <p:cNvPr id="11" name="Text 9"/>
          <p:cNvSpPr/>
          <p:nvPr/>
        </p:nvSpPr>
        <p:spPr>
          <a:xfrm>
            <a:off x="3383280" y="1938528"/>
            <a:ext cx="23774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8.3</a:t>
            </a:r>
            <a:endParaRPr lang="en-US" sz="4000" dirty="0"/>
          </a:p>
        </p:txBody>
      </p:sp>
      <p:sp>
        <p:nvSpPr>
          <p:cNvPr id="12" name="Text 10"/>
          <p:cNvSpPr/>
          <p:nvPr/>
        </p:nvSpPr>
        <p:spPr>
          <a:xfrm>
            <a:off x="3429000" y="2852928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spc="100" kern="0" dirty="0">
                <a:solidFill>
                  <a:srgbClr val="F7F4E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PE/VC'S CROWN</a:t>
            </a:r>
            <a:endParaRPr lang="en-US" sz="900" dirty="0"/>
          </a:p>
        </p:txBody>
      </p:sp>
      <p:sp>
        <p:nvSpPr>
          <p:cNvPr id="13" name="Shape 11"/>
          <p:cNvSpPr/>
          <p:nvPr/>
        </p:nvSpPr>
        <p:spPr>
          <a:xfrm>
            <a:off x="5943600" y="1828800"/>
            <a:ext cx="2377440" cy="1554480"/>
          </a:xfrm>
          <a:prstGeom prst="roundRect">
            <a:avLst>
              <a:gd name="adj" fmla="val 4706"/>
            </a:avLst>
          </a:prstGeom>
          <a:solidFill>
            <a:srgbClr val="0B3D2E"/>
          </a:solidFill>
          <a:ln/>
        </p:spPr>
      </p:sp>
      <p:sp>
        <p:nvSpPr>
          <p:cNvPr id="14" name="Text 12"/>
          <p:cNvSpPr/>
          <p:nvPr/>
        </p:nvSpPr>
        <p:spPr>
          <a:xfrm>
            <a:off x="5943600" y="1938528"/>
            <a:ext cx="23774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 / 5</a:t>
            </a:r>
            <a:endParaRPr lang="en-US" sz="4000" dirty="0"/>
          </a:p>
        </p:txBody>
      </p:sp>
      <p:sp>
        <p:nvSpPr>
          <p:cNvPr id="15" name="Text 13"/>
          <p:cNvSpPr/>
          <p:nvPr/>
        </p:nvSpPr>
        <p:spPr>
          <a:xfrm>
            <a:off x="5989320" y="2852928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spc="100" kern="0" dirty="0">
                <a:solidFill>
                  <a:srgbClr val="F7F4E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ANCHORS, RECOMPUTED</a:t>
            </a:r>
            <a:endParaRPr lang="en-US" sz="900" dirty="0"/>
          </a:p>
        </p:txBody>
      </p:sp>
      <p:sp>
        <p:nvSpPr>
          <p:cNvPr id="16" name="Shape 14"/>
          <p:cNvSpPr/>
          <p:nvPr/>
        </p:nvSpPr>
        <p:spPr>
          <a:xfrm>
            <a:off x="8503920" y="1828800"/>
            <a:ext cx="2377440" cy="1554480"/>
          </a:xfrm>
          <a:prstGeom prst="roundRect">
            <a:avLst>
              <a:gd name="adj" fmla="val 4706"/>
            </a:avLst>
          </a:prstGeom>
          <a:solidFill>
            <a:srgbClr val="0B3D2E"/>
          </a:solidFill>
          <a:ln/>
        </p:spPr>
      </p:sp>
      <p:sp>
        <p:nvSpPr>
          <p:cNvPr id="17" name="Text 15"/>
          <p:cNvSpPr/>
          <p:nvPr/>
        </p:nvSpPr>
        <p:spPr>
          <a:xfrm>
            <a:off x="8503920" y="1938528"/>
            <a:ext cx="23774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14</a:t>
            </a:r>
            <a:endParaRPr lang="en-US" sz="4000" dirty="0"/>
          </a:p>
        </p:txBody>
      </p:sp>
      <p:sp>
        <p:nvSpPr>
          <p:cNvPr id="18" name="Text 16"/>
          <p:cNvSpPr/>
          <p:nvPr/>
        </p:nvSpPr>
        <p:spPr>
          <a:xfrm>
            <a:off x="8549640" y="2852928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spc="100" kern="0" dirty="0">
                <a:solidFill>
                  <a:srgbClr val="F7F4E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VALIDATION CHECKS</a:t>
            </a:r>
            <a:endParaRPr lang="en-US" sz="900" dirty="0"/>
          </a:p>
        </p:txBody>
      </p:sp>
      <p:sp>
        <p:nvSpPr>
          <p:cNvPr id="19" name="Text 17"/>
          <p:cNvSpPr/>
          <p:nvPr/>
        </p:nvSpPr>
        <p:spPr>
          <a:xfrm>
            <a:off x="594360" y="379476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1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Notebook DCT_V2_Ch16_Lab.ipynb — the seven-sector frontier, the scorecard bars with the mean line, and the final-exam battery printing five OKs</a:t>
            </a:r>
            <a:endParaRPr lang="en-US" sz="1450" dirty="0"/>
          </a:p>
          <a:p>
            <a:pPr marL="177800" indent="-177800">
              <a:spcAft>
                <a:spcPts val="11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Workbook DCT_V2_Ch16_Lab.xlsx — dominance flags per sector, the weighted scorecard with editable weights, and the FinalExam sheet recomputing every anchor by formula from scratch</a:t>
            </a:r>
            <a:endParaRPr lang="en-US" sz="1450" dirty="0"/>
          </a:p>
          <a:p>
            <a:pPr marL="177800" indent="-177800">
              <a:spcAft>
                <a:spcPts val="11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Checks tab and validation cell agree to 4 decimals — seed 26216, the volume's last</a:t>
            </a:r>
            <a:endParaRPr lang="en-US" sz="14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CHAPTER SUMMARY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16 · seed 26216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Chapter 16 established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course compresses to four stages — Diagnose, Design, Execute, Sustain — each handing the next a certified object</a:t>
            </a:r>
            <a:endParaRPr lang="en-US" sz="15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Seven sectors, one mathematics: composites within 0.78 of each other; every deficit institutional, never theorematic</a:t>
            </a:r>
            <a:endParaRPr lang="en-US" sz="15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book's own cases obey the book: three dominated, four efficient, and no winner on both axes</a:t>
            </a:r>
            <a:endParaRPr lang="en-US" sz="15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final exam passes: duality 0, switch 39.6863, λ₀ 1.0629, V(10) = −5, flip 0.125 — recomputed, not remembered</a:t>
            </a:r>
            <a:endParaRPr lang="en-US" sz="15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339 checkpoints green across two volumes — nothing asserted without a number, no number without a check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41F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54864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45720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spc="300" kern="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AXIOM MODULE 16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94360" y="868680"/>
            <a:ext cx="109728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capstone board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640080" y="2103120"/>
            <a:ext cx="1700784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40080" y="2103120"/>
            <a:ext cx="1700784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Launch AXIOM</a:t>
            </a:r>
            <a:endParaRPr lang="en-US" sz="1150" dirty="0"/>
          </a:p>
        </p:txBody>
      </p:sp>
      <p:sp>
        <p:nvSpPr>
          <p:cNvPr id="7" name="Text 5"/>
          <p:cNvSpPr/>
          <p:nvPr/>
        </p:nvSpPr>
        <p:spPr>
          <a:xfrm>
            <a:off x="2313432" y="2103120"/>
            <a:ext cx="23774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→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2523744" y="2103120"/>
            <a:ext cx="1700784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2523744" y="2103120"/>
            <a:ext cx="1700784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Load Chapter Model</a:t>
            </a:r>
            <a:endParaRPr lang="en-US" sz="1150" dirty="0"/>
          </a:p>
        </p:txBody>
      </p:sp>
      <p:sp>
        <p:nvSpPr>
          <p:cNvPr id="10" name="Text 8"/>
          <p:cNvSpPr/>
          <p:nvPr/>
        </p:nvSpPr>
        <p:spPr>
          <a:xfrm>
            <a:off x="4197096" y="2103120"/>
            <a:ext cx="23774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→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407408" y="2103120"/>
            <a:ext cx="1700784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407408" y="2103120"/>
            <a:ext cx="1700784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Modify Inputs</a:t>
            </a:r>
            <a:endParaRPr lang="en-US" sz="1150" dirty="0"/>
          </a:p>
        </p:txBody>
      </p:sp>
      <p:sp>
        <p:nvSpPr>
          <p:cNvPr id="13" name="Text 11"/>
          <p:cNvSpPr/>
          <p:nvPr/>
        </p:nvSpPr>
        <p:spPr>
          <a:xfrm>
            <a:off x="6080760" y="2103120"/>
            <a:ext cx="23774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→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6291072" y="2103120"/>
            <a:ext cx="1700784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291072" y="2103120"/>
            <a:ext cx="1700784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Run Optimization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7964424" y="2103120"/>
            <a:ext cx="23774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→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8174736" y="2103120"/>
            <a:ext cx="1700784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8174736" y="2103120"/>
            <a:ext cx="1700784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Visualize Results</a:t>
            </a:r>
            <a:endParaRPr lang="en-US" sz="1150" dirty="0"/>
          </a:p>
        </p:txBody>
      </p:sp>
      <p:sp>
        <p:nvSpPr>
          <p:cNvPr id="19" name="Text 17"/>
          <p:cNvSpPr/>
          <p:nvPr/>
        </p:nvSpPr>
        <p:spPr>
          <a:xfrm>
            <a:off x="9848088" y="2103120"/>
            <a:ext cx="23774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→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10058400" y="2103120"/>
            <a:ext cx="1700784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10058400" y="2103120"/>
            <a:ext cx="1700784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Download Report</a:t>
            </a:r>
            <a:endParaRPr lang="en-US" sz="1150" dirty="0"/>
          </a:p>
        </p:txBody>
      </p:sp>
      <p:sp>
        <p:nvSpPr>
          <p:cNvPr id="22" name="Text 20"/>
          <p:cNvSpPr/>
          <p:nvPr/>
        </p:nvSpPr>
        <p:spPr>
          <a:xfrm>
            <a:off x="685800" y="3520440"/>
            <a:ext cx="10789920" cy="29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lang="en-US" sz="145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AXIOM-16 (Vol. II) puts YOUR transformation on the board: score the four stages, place it on the frontier, run the battery</a:t>
            </a:r>
            <a:endParaRPr lang="en-US" sz="1450" dirty="0"/>
          </a:p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lang="en-US" sz="145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weight bench: drag the stage weights and watch the seven cases re-rank live</a:t>
            </a:r>
            <a:endParaRPr lang="en-US" sz="1450" dirty="0"/>
          </a:p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lang="en-US" sz="145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Exercises 16.10–16.13 (Part D) are the commencement set: your enterprise, through the full methodology, documented</a:t>
            </a:r>
            <a:endParaRPr lang="en-US" sz="14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EXERCISES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16 · seed 26216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13 exercises, four groups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691640"/>
            <a:ext cx="1088136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1430">
            <a:solidFill>
              <a:srgbClr val="0B3D2E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68680" y="1783080"/>
            <a:ext cx="3200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· Concept checks</a:t>
            </a:r>
            <a:endParaRPr lang="en-US" sz="1350" dirty="0"/>
          </a:p>
        </p:txBody>
      </p:sp>
      <p:sp>
        <p:nvSpPr>
          <p:cNvPr id="9" name="Text 7"/>
          <p:cNvSpPr/>
          <p:nvPr/>
        </p:nvSpPr>
        <p:spPr>
          <a:xfrm>
            <a:off x="4114800" y="1783080"/>
            <a:ext cx="1371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16.1–16.4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577840" y="1783080"/>
            <a:ext cx="5760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four stages named; outcomes vs method; why the frontier survives the field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640080" y="2770632"/>
            <a:ext cx="1088136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1430">
            <a:solidFill>
              <a:srgbClr val="0B3D2E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68680" y="2862072"/>
            <a:ext cx="3200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 · Analytical</a:t>
            </a:r>
            <a:endParaRPr lang="en-US" sz="1350" dirty="0"/>
          </a:p>
        </p:txBody>
      </p:sp>
      <p:sp>
        <p:nvSpPr>
          <p:cNvPr id="13" name="Text 11"/>
          <p:cNvSpPr/>
          <p:nvPr/>
        </p:nvSpPr>
        <p:spPr>
          <a:xfrm>
            <a:off x="4114800" y="2862072"/>
            <a:ext cx="1371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16.5–16.6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5577840" y="2862072"/>
            <a:ext cx="5760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Re-grade under new weights; test the crown's sensitivity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640080" y="3849624"/>
            <a:ext cx="1088136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1430">
            <a:solidFill>
              <a:srgbClr val="0B3D2E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68680" y="3941064"/>
            <a:ext cx="3200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 · Computational</a:t>
            </a:r>
            <a:endParaRPr lang="en-US" sz="1350" dirty="0"/>
          </a:p>
        </p:txBody>
      </p:sp>
      <p:sp>
        <p:nvSpPr>
          <p:cNvPr id="17" name="Text 15"/>
          <p:cNvSpPr/>
          <p:nvPr/>
        </p:nvSpPr>
        <p:spPr>
          <a:xfrm>
            <a:off x="4114800" y="3941064"/>
            <a:ext cx="1371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16.7–16.9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5577840" y="3941064"/>
            <a:ext cx="5760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New sectors added; the battery extended with your own anchors — seed 26216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640080" y="4928616"/>
            <a:ext cx="1088136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1430">
            <a:solidFill>
              <a:srgbClr val="0B3D2E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68680" y="5020056"/>
            <a:ext cx="3200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 · Enterprise applications</a:t>
            </a:r>
            <a:endParaRPr lang="en-US" sz="1350" dirty="0"/>
          </a:p>
        </p:txBody>
      </p:sp>
      <p:sp>
        <p:nvSpPr>
          <p:cNvPr id="21" name="Text 19"/>
          <p:cNvSpPr/>
          <p:nvPr/>
        </p:nvSpPr>
        <p:spPr>
          <a:xfrm>
            <a:off x="4114800" y="5020056"/>
            <a:ext cx="1371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16.10–16.13★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5577840" y="5020056"/>
            <a:ext cx="5760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commencement set: your transformation, through the pipeline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640080" y="6080760"/>
            <a:ext cx="10881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1B6B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Starred (★) exercises: advanced track. Full solutions: Instructor’s Manual, Chapter 16.</a:t>
            </a:r>
            <a:endParaRPr lang="en-US" sz="12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BEFORE NEXT CLASS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16 · seed 26216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Reading and preparation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5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Read: Vol II, Chapter 16 — the cross-case analysis and Lessons Learned with pencil in hand</a:t>
            </a:r>
            <a:endParaRPr lang="en-US" sz="1550" dirty="0"/>
          </a:p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5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Run: notebook Panels 1–3; confirm the validation cell prints 14× PASS and the battery prints 5× OK</a:t>
            </a:r>
            <a:endParaRPr lang="en-US" sz="1550" dirty="0"/>
          </a:p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5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Open: AXIOM-16's capstone board; score your own transformation</a:t>
            </a:r>
            <a:endParaRPr lang="en-US" sz="1550" dirty="0"/>
          </a:p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5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There is no next class — there is your eighth run of the methodology. Congratulations.</a:t>
            </a:r>
            <a:endParaRPr lang="en-US" sz="15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041F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54864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3" name="Shape 1"/>
          <p:cNvSpPr/>
          <p:nvPr/>
        </p:nvSpPr>
        <p:spPr>
          <a:xfrm rot="-900000">
            <a:off x="7799832" y="3909060"/>
            <a:ext cx="3785616" cy="2057400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 rot="-900000">
            <a:off x="8293608" y="4180637"/>
            <a:ext cx="2798064" cy="1514246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 rot="-900000">
            <a:off x="8746236" y="4427525"/>
            <a:ext cx="1892808" cy="1020470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 rot="-900000">
            <a:off x="9157716" y="4649724"/>
            <a:ext cx="1069848" cy="576072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9628632" y="4873752"/>
            <a:ext cx="128016" cy="128016"/>
          </a:xfrm>
          <a:prstGeom prst="ellipse">
            <a:avLst/>
          </a:prstGeom>
          <a:solidFill>
            <a:srgbClr val="C8A24B"/>
          </a:solidFill>
          <a:ln/>
        </p:spPr>
      </p:sp>
      <p:sp>
        <p:nvSpPr>
          <p:cNvPr id="8" name="Text 6"/>
          <p:cNvSpPr/>
          <p:nvPr/>
        </p:nvSpPr>
        <p:spPr>
          <a:xfrm>
            <a:off x="822960" y="2011680"/>
            <a:ext cx="8412480" cy="2377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3100"/>
              </a:lnSpc>
              <a:buNone/>
            </a:pPr>
            <a:r>
              <a:rPr lang="en-US" sz="2300" i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“Nothing asserted without a number, no number without a check — thirty-two chapters later, that sentence is the whole methodology, and it is yours now.”</a:t>
            </a:r>
            <a:endParaRPr lang="en-US" sz="2300" dirty="0"/>
          </a:p>
        </p:txBody>
      </p:sp>
      <p:sp>
        <p:nvSpPr>
          <p:cNvPr id="9" name="Text 7"/>
          <p:cNvSpPr/>
          <p:nvPr/>
        </p:nvSpPr>
        <p:spPr>
          <a:xfrm>
            <a:off x="822960" y="448056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spc="200" kern="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— Volume II, Chapter 16, closing the course</a:t>
            </a:r>
            <a:endParaRPr lang="en-US" sz="11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NEXT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16 · seed 26216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course is complete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6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Volumes I &amp; II: 32 chapters, 339 checkpoints, all green</a:t>
            </a:r>
            <a:endParaRPr lang="en-US" sz="1600" dirty="0"/>
          </a:p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6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Instructor's Manuals: every solution</a:t>
            </a:r>
            <a:endParaRPr lang="en-US" sz="1600" dirty="0"/>
          </a:p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6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AXIOM-01–16 (both volumes): every experiment</a:t>
            </a:r>
            <a:endParaRPr lang="en-US" sz="1600" dirty="0"/>
          </a:p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6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eighth run of the methodology begins now</a:t>
            </a:r>
            <a:endParaRPr lang="en-US" sz="16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041F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54864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2468880"/>
            <a:ext cx="10881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spc="400" kern="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DYNAMIC CORPORATE TRANSFORMATION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640080" y="2926080"/>
            <a:ext cx="108813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Volume II · Chapter 16 · The Capstone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640080" y="3657600"/>
            <a:ext cx="108813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D9BE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Course website · AXIOM Laboratory · Lab seed 26216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dirty="0">
                <a:solidFill>
                  <a:srgbClr val="D9BE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© 2026 Samir Asaf · All rights reserved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25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2026-07-14T01:11:35Z</dcterms:created>
  <dcterms:modified xsi:type="dcterms:W3CDTF">2026-07-14T01:11:35Z</dcterms:modified>
</cp:coreProperties>
</file>